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PT Sans Narrow"/>
      <p:regular r:id="rId36"/>
      <p:bold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5A8558-B928-4980-8DED-9E07D187E103}">
  <a:tblStyle styleId="{1A5A8558-B928-4980-8DED-9E07D187E10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D016A02-8A6D-4A12-ABD8-45E912DA917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4.xml"/><Relationship Id="rId41"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TSansNarrow-bold.fntdata"/><Relationship Id="rId14" Type="http://schemas.openxmlformats.org/officeDocument/2006/relationships/slide" Target="slides/slide8.xml"/><Relationship Id="rId36" Type="http://schemas.openxmlformats.org/officeDocument/2006/relationships/font" Target="fonts/PTSansNarrow-regular.fntdata"/><Relationship Id="rId17" Type="http://schemas.openxmlformats.org/officeDocument/2006/relationships/slide" Target="slides/slide11.xml"/><Relationship Id="rId39" Type="http://schemas.openxmlformats.org/officeDocument/2006/relationships/font" Target="fonts/OpenSans-bold.fntdata"/><Relationship Id="rId16" Type="http://schemas.openxmlformats.org/officeDocument/2006/relationships/slide" Target="slides/slide10.xml"/><Relationship Id="rId38" Type="http://schemas.openxmlformats.org/officeDocument/2006/relationships/font" Target="fonts/Open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60059c47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60059c47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Here, we are performing an ANOVA analysis using a for loop to save each genre’s profit margins in a defined list for further calculation in the next slide</a:t>
            </a:r>
            <a:endParaRPr sz="8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60059c47c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60059c47c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Lastly, we use stats.f_oneway to calculate the F-Statistic and P-Value for the total sample set in addition to interpreting the results</a:t>
            </a:r>
            <a:endParaRPr sz="8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397539b4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397539b4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r-value = 0.81 indicates strong positive correlation</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p-value = 1.17e-107 &lt; .05 benchmark, meaning we </a:t>
            </a:r>
            <a:r>
              <a:rPr b="1" lang="en" sz="800">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The correlation is strong and the statistical analysis confirms that movies with higher opening weekend sales tend to have higher worldwide sales</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60059c47c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60059c47c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r-value = 0.81 indicates strong positive correlation</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rPr lang="en" sz="800">
                <a:solidFill>
                  <a:schemeClr val="dk1"/>
                </a:solidFill>
                <a:latin typeface="Open Sans"/>
                <a:ea typeface="Open Sans"/>
                <a:cs typeface="Open Sans"/>
                <a:sym typeface="Open Sans"/>
              </a:rPr>
              <a:t>p-value = 1.17e-107 &lt; .05 benchmark, meaning we </a:t>
            </a:r>
            <a:r>
              <a:rPr b="1" lang="en" sz="800">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rPr lang="en" sz="800">
                <a:solidFill>
                  <a:schemeClr val="dk1"/>
                </a:solidFill>
                <a:latin typeface="Open Sans"/>
                <a:ea typeface="Open Sans"/>
                <a:cs typeface="Open Sans"/>
                <a:sym typeface="Open Sans"/>
              </a:rPr>
              <a:t>The correlation is strong and the statistical analysis confirms that movies with higher opening weekend sales tend to have higher worldwide sales</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397539b4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7397539b4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60059c47c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60059c47c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Our fourth hypothesis posited that the release date significantly influences a movie’s opening weekend sales, with the expectation that summer movies would perform better. This hypothesis stems from the belief that movie attendance peaks during the summer. Our null hypothesis was that there is no difference in opening weekend sales between summer and non-summer movies.</a:t>
            </a:r>
            <a:endParaRPr/>
          </a:p>
          <a:p>
            <a:pPr indent="0" lvl="0" marL="0" rtl="0" algn="l">
              <a:lnSpc>
                <a:spcPct val="115000"/>
              </a:lnSpc>
              <a:spcBef>
                <a:spcPts val="1200"/>
              </a:spcBef>
              <a:spcAft>
                <a:spcPts val="0"/>
              </a:spcAft>
              <a:buClr>
                <a:schemeClr val="dk1"/>
              </a:buClr>
              <a:buSzPts val="1100"/>
              <a:buFont typeface="Arial"/>
              <a:buNone/>
            </a:pPr>
            <a:r>
              <a:rPr lang="en"/>
              <a:t>With a p-value of 0.0994, which is greater than our benchmark of 0.05, the results are not statistically significant, leading us to fail to reject the null hypothesis. However, the independent t-test reveals a t-statistic of 1.65 and a p-value of 0.0994, suggesting a trend that summer movies might have higher opening weekend sales compared to non-summer movies. This trend, while not significant, is close to the threshold and indicates that further investigation with a larger sample size or additional data could be valuable.</a:t>
            </a:r>
            <a:endParaRPr/>
          </a:p>
          <a:p>
            <a:pPr indent="0" lvl="0" marL="0" rtl="0" algn="l">
              <a:lnSpc>
                <a:spcPct val="115000"/>
              </a:lnSpc>
              <a:spcBef>
                <a:spcPts val="1200"/>
              </a:spcBef>
              <a:spcAft>
                <a:spcPts val="0"/>
              </a:spcAft>
              <a:buClr>
                <a:schemeClr val="dk1"/>
              </a:buClr>
              <a:buSzPts val="1100"/>
              <a:buFont typeface="Arial"/>
              <a:buNone/>
            </a:pPr>
            <a:r>
              <a:rPr lang="en"/>
              <a:t>The results imply that other factors beyond the release season may play a crucial role in determining opening weekend sales. These factors could include marketing efforts, competition from other films, franchise popularity, and star power. Therefore, while summer release dates alone do not guarantee higher sales, a comprehensive strategy that leverages these additional factors might be essential for maximizing opening weekend performance.</a:t>
            </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397539b4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7397539b4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p-value = .002 &lt; .05 benchmark, meaning we </a:t>
            </a:r>
            <a:r>
              <a:rPr b="1" lang="en" sz="800">
                <a:solidFill>
                  <a:srgbClr val="695D46"/>
                </a:solidFill>
                <a:latin typeface="Open Sans"/>
                <a:ea typeface="Open Sans"/>
                <a:cs typeface="Open Sans"/>
                <a:sym typeface="Open Sans"/>
              </a:rPr>
              <a:t>reject</a:t>
            </a:r>
            <a:r>
              <a:rPr lang="en" sz="800">
                <a:solidFill>
                  <a:srgbClr val="695D46"/>
                </a:solidFill>
                <a:latin typeface="Open Sans"/>
                <a:ea typeface="Open Sans"/>
                <a:cs typeface="Open Sans"/>
                <a:sym typeface="Open Sans"/>
              </a:rPr>
              <a:t> the null hypothesis</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f-statistic = 4.89 &gt; 2.604 f-critical value</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The statistically significant f-statistic and p-value indicate that MPAA ratings directly impact worldwide sales. Studios can leverage this insight for strategic decision-making in movie production, marketing, and distribution to maximize their financial returns.</a:t>
            </a:r>
            <a:endParaRPr sz="800">
              <a:solidFill>
                <a:srgbClr val="695D46"/>
              </a:solidFill>
              <a:latin typeface="Open Sans"/>
              <a:ea typeface="Open Sans"/>
              <a:cs typeface="Open Sans"/>
              <a:sym typeface="Open Sans"/>
            </a:endParaRPr>
          </a:p>
          <a:p>
            <a:pPr indent="0" lvl="0" marL="0" rtl="0" algn="l">
              <a:spcBef>
                <a:spcPts val="80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 </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60059c47c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e60059c47c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95D46"/>
                </a:solidFill>
                <a:latin typeface="Open Sans"/>
                <a:ea typeface="Open Sans"/>
                <a:cs typeface="Open Sans"/>
                <a:sym typeface="Open Sans"/>
              </a:rPr>
              <a:t>p-value = .002 &lt; .05 benchmark, meaning we </a:t>
            </a:r>
            <a:r>
              <a:rPr b="1" lang="en" sz="800">
                <a:solidFill>
                  <a:srgbClr val="695D46"/>
                </a:solidFill>
                <a:latin typeface="Open Sans"/>
                <a:ea typeface="Open Sans"/>
                <a:cs typeface="Open Sans"/>
                <a:sym typeface="Open Sans"/>
              </a:rPr>
              <a:t>reject</a:t>
            </a:r>
            <a:r>
              <a:rPr lang="en" sz="800">
                <a:solidFill>
                  <a:srgbClr val="695D46"/>
                </a:solidFill>
                <a:latin typeface="Open Sans"/>
                <a:ea typeface="Open Sans"/>
                <a:cs typeface="Open Sans"/>
                <a:sym typeface="Open Sans"/>
              </a:rPr>
              <a:t> the null hypothesis</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rPr lang="en" sz="800">
                <a:solidFill>
                  <a:srgbClr val="695D46"/>
                </a:solidFill>
                <a:latin typeface="Open Sans"/>
                <a:ea typeface="Open Sans"/>
                <a:cs typeface="Open Sans"/>
                <a:sym typeface="Open Sans"/>
              </a:rPr>
              <a:t>f-statistic = 4.89 &gt; 2.604 f-critical value</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solidFill>
                <a:srgbClr val="695D46"/>
              </a:solidFill>
              <a:latin typeface="Open Sans"/>
              <a:ea typeface="Open Sans"/>
              <a:cs typeface="Open Sans"/>
              <a:sym typeface="Open Sans"/>
            </a:endParaRPr>
          </a:p>
          <a:p>
            <a:pPr indent="0" lvl="0" marL="0" rtl="0" algn="l">
              <a:lnSpc>
                <a:spcPct val="115000"/>
              </a:lnSpc>
              <a:spcBef>
                <a:spcPts val="0"/>
              </a:spcBef>
              <a:spcAft>
                <a:spcPts val="0"/>
              </a:spcAft>
              <a:buNone/>
            </a:pPr>
            <a:r>
              <a:rPr lang="en" sz="800">
                <a:solidFill>
                  <a:srgbClr val="695D46"/>
                </a:solidFill>
                <a:latin typeface="Open Sans"/>
                <a:ea typeface="Open Sans"/>
                <a:cs typeface="Open Sans"/>
                <a:sym typeface="Open Sans"/>
              </a:rPr>
              <a:t>The statistically significant f-statistic and p-value indicate that MPAA ratings directly impact worldwide sales. Studios can leverage this insight for strategic decision-making in movie production, marketing, and distribution to maximize their financial returns.</a:t>
            </a:r>
            <a:endParaRPr sz="800">
              <a:solidFill>
                <a:srgbClr val="695D46"/>
              </a:solidFill>
              <a:latin typeface="Open Sans"/>
              <a:ea typeface="Open Sans"/>
              <a:cs typeface="Open Sans"/>
              <a:sym typeface="Open Sans"/>
            </a:endParaRPr>
          </a:p>
          <a:p>
            <a:pPr indent="0" lvl="0" marL="0" rtl="0" algn="l">
              <a:spcBef>
                <a:spcPts val="800"/>
              </a:spcBef>
              <a:spcAft>
                <a:spcPts val="0"/>
              </a:spcAft>
              <a:buNone/>
            </a:pPr>
            <a:r>
              <a:rPr lang="en" sz="800">
                <a:solidFill>
                  <a:schemeClr val="dk1"/>
                </a:solidFill>
                <a:latin typeface="Open Sans"/>
                <a:ea typeface="Open Sans"/>
                <a:cs typeface="Open Sans"/>
                <a:sym typeface="Open Sans"/>
              </a:rPr>
              <a:t>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397539b4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7397539b4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60059c47c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60059c47c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397539b4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397539b4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analysis is focused on the success of movies, and we formed our assumptions based on the following questions - what factors go into making a theatrical release </a:t>
            </a:r>
            <a:r>
              <a:rPr lang="en"/>
              <a:t>successful</a:t>
            </a:r>
            <a:r>
              <a:rPr lang="en"/>
              <a:t>, whether a movie’s success is based on it production cost, and if certain </a:t>
            </a:r>
            <a:r>
              <a:rPr lang="en"/>
              <a:t>genres</a:t>
            </a:r>
            <a:r>
              <a:rPr lang="en"/>
              <a:t> are more profitable than others.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397539b4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397539b4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r-value = 0.29 indicates weak positive correlation</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p-value = 3.17e-10 &lt; .05 benchmark</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longer durations.</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e60059c47c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e60059c47c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95D46"/>
                </a:solidFill>
                <a:latin typeface="Open Sans"/>
                <a:ea typeface="Open Sans"/>
                <a:cs typeface="Open Sans"/>
                <a:sym typeface="Open Sans"/>
              </a:rPr>
              <a:t>r-value = 0.29 indicates weak positive correlation</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rPr lang="en" sz="800">
                <a:solidFill>
                  <a:srgbClr val="695D46"/>
                </a:solidFill>
                <a:latin typeface="Open Sans"/>
                <a:ea typeface="Open Sans"/>
                <a:cs typeface="Open Sans"/>
                <a:sym typeface="Open Sans"/>
              </a:rPr>
              <a:t>p-value = 3.17e-10 &lt; .05 benchmark</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longer durations.</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73b20aa5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73b20aa5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r-value = 0.21 indicates weak positive correlation</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p-value = 6.8e-06 &lt; .05 benchmark</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higher worldwide sales</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60059c47c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e60059c47c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95D46"/>
                </a:solidFill>
                <a:latin typeface="Open Sans"/>
                <a:ea typeface="Open Sans"/>
                <a:cs typeface="Open Sans"/>
                <a:sym typeface="Open Sans"/>
              </a:rPr>
              <a:t>r-value = 0.21 indicates weak positive correlation</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rPr lang="en" sz="800">
                <a:solidFill>
                  <a:srgbClr val="695D46"/>
                </a:solidFill>
                <a:latin typeface="Open Sans"/>
                <a:ea typeface="Open Sans"/>
                <a:cs typeface="Open Sans"/>
                <a:sym typeface="Open Sans"/>
              </a:rPr>
              <a:t>p-value = 6.8e-06 &lt; .05 benchmark</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higher worldwide sales</a:t>
            </a:r>
            <a:endParaRPr sz="8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sz="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7397539b4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7397539b4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e60059c47c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e60059c47c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In the graph above, IMDB ratings are shown to be a strong indicator of a movie's profit margin, as evidenced by a p-value of 4.82e-17. This statistically significant relationship suggests that higher IMDB ratings are associated with higher profit margins. For movie executives, this implies the importance of positive reviews and high visibility on streaming platforms and press outlets.</a:t>
            </a:r>
            <a:endParaRPr/>
          </a:p>
          <a:p>
            <a:pPr indent="0" lvl="0" marL="0" rtl="0" algn="l">
              <a:lnSpc>
                <a:spcPct val="115000"/>
              </a:lnSpc>
              <a:spcBef>
                <a:spcPts val="1200"/>
              </a:spcBef>
              <a:spcAft>
                <a:spcPts val="0"/>
              </a:spcAft>
              <a:buClr>
                <a:schemeClr val="dk1"/>
              </a:buClr>
              <a:buSzPts val="1100"/>
              <a:buFont typeface="Arial"/>
              <a:buNone/>
            </a:pPr>
            <a:r>
              <a:rPr lang="en"/>
              <a:t>Positive press and high visibility on streaming platforms can contribute to higher IMDB ratings. When viewers see a movie that has been favorably reviewed or recommended by movie reporters, they are more likely to watch it and subsequently rate it positively on IMDB. This positive feedback loop can help maintain a movie's popularity and profitability.</a:t>
            </a:r>
            <a:endParaRPr/>
          </a:p>
          <a:p>
            <a:pPr indent="0" lvl="0" marL="0" rtl="0" algn="l">
              <a:lnSpc>
                <a:spcPct val="115000"/>
              </a:lnSpc>
              <a:spcBef>
                <a:spcPts val="1200"/>
              </a:spcBef>
              <a:spcAft>
                <a:spcPts val="0"/>
              </a:spcAft>
              <a:buClr>
                <a:schemeClr val="dk1"/>
              </a:buClr>
              <a:buSzPts val="1100"/>
              <a:buFont typeface="Arial"/>
              <a:buNone/>
            </a:pPr>
            <a:r>
              <a:rPr lang="en"/>
              <a:t>Therefore, strategic efforts to generate favorable reviews and maximize exposure on streaming platforms and press outlets can have a significant impact on a movie’s financial success. Movie executives should focus on these areas to ensure their films receive positive attention, which in turn can drive higher IMDB ratings and increase profit margins.</a:t>
            </a:r>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3b20aa55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3b20aa55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3b20aa55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3b20aa55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3b20aa6a7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3b20aa6a7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3b20aa55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3b20aa55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73b20aa5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73b20aa5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these questions, we developed the following hypotheses and null hypothesis to test with our selected data sets. First, Jackson will shed some light on our data and clean up process, then we will discuss each hypothesis in detail.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397539b4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397539b4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3b20aa5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73b20aa5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7397539b4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7397539b4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r-value = 0.55 indicates moderate positive correlation</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p-value = 3.29e-38 &lt; .05 benchmark, meaning we </a:t>
            </a:r>
            <a:r>
              <a:rPr b="1" lang="en" sz="800">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While the correlation isn’t strong, we can say that worldwide sales tend to increase as production costs increase</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60059c47c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60059c47c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r-value = 0.55 indicates moderate positive correlation</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rPr lang="en" sz="800">
                <a:solidFill>
                  <a:schemeClr val="dk1"/>
                </a:solidFill>
                <a:latin typeface="Open Sans"/>
                <a:ea typeface="Open Sans"/>
                <a:cs typeface="Open Sans"/>
                <a:sym typeface="Open Sans"/>
              </a:rPr>
              <a:t>p-value = 3.29e-38 &lt; .05 benchmark, meaning we </a:t>
            </a:r>
            <a:r>
              <a:rPr b="1" lang="en" sz="800">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rPr lang="en" sz="800">
                <a:solidFill>
                  <a:schemeClr val="dk1"/>
                </a:solidFill>
                <a:latin typeface="Open Sans"/>
                <a:ea typeface="Open Sans"/>
                <a:cs typeface="Open Sans"/>
                <a:sym typeface="Open Sans"/>
              </a:rPr>
              <a:t>While the correlation isn’t strong, we can say that worldwide sales tend to increase as production costs increase</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397539b4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7397539b4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We found there is a </a:t>
            </a:r>
            <a:r>
              <a:rPr lang="en" sz="800">
                <a:solidFill>
                  <a:schemeClr val="dk1"/>
                </a:solidFill>
                <a:latin typeface="Open Sans"/>
                <a:ea typeface="Open Sans"/>
                <a:cs typeface="Open Sans"/>
                <a:sym typeface="Open Sans"/>
              </a:rPr>
              <a:t>significant</a:t>
            </a:r>
            <a:r>
              <a:rPr lang="en" sz="800">
                <a:solidFill>
                  <a:schemeClr val="dk1"/>
                </a:solidFill>
                <a:latin typeface="Open Sans"/>
                <a:ea typeface="Open Sans"/>
                <a:cs typeface="Open Sans"/>
                <a:sym typeface="Open Sans"/>
              </a:rPr>
              <a:t> difference in profitability by genre, so we can reject our null hypothesis </a:t>
            </a:r>
            <a:r>
              <a:rPr lang="en" sz="800">
                <a:solidFill>
                  <a:schemeClr val="dk1"/>
                </a:solidFill>
                <a:latin typeface="Open Sans"/>
                <a:ea typeface="Open Sans"/>
                <a:cs typeface="Open Sans"/>
                <a:sym typeface="Open Sans"/>
              </a:rPr>
              <a:t>claiming there is no difference. This is supported by the F-Statistic exceeding the Critical Value and the P-Value being less than .05. </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60059c47c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60059c47c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This code snipped shows steps for the histogram in the previous slide including creation, additional formatting, and saving the figure to a central folder in our repo</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hyperlink" Target="https://www.kaggle.com/datasets/mitchellharrison/top-500-movies-budget" TargetMode="External"/><Relationship Id="rId5" Type="http://schemas.openxmlformats.org/officeDocument/2006/relationships/hyperlink" Target="https://www.kaggle.com/datasets/amanbarthwal/imdb-movies-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3"/>
          <p:cNvPicPr preferRelativeResize="0"/>
          <p:nvPr/>
        </p:nvPicPr>
        <p:blipFill rotWithShape="1">
          <a:blip r:embed="rId3">
            <a:alphaModFix amt="30000"/>
          </a:blip>
          <a:srcRect b="-11111" l="0" r="0" t="0"/>
          <a:stretch/>
        </p:blipFill>
        <p:spPr>
          <a:xfrm>
            <a:off x="-34025" y="-68025"/>
            <a:ext cx="9212050" cy="5815674"/>
          </a:xfrm>
          <a:prstGeom prst="rect">
            <a:avLst/>
          </a:prstGeom>
          <a:noFill/>
          <a:ln>
            <a:noFill/>
          </a:ln>
          <a:effectLst>
            <a:outerShdw blurRad="57150" rotWithShape="0" algn="bl" dir="5400000" dist="19050">
              <a:srgbClr val="000000">
                <a:alpha val="50000"/>
              </a:srgbClr>
            </a:outerShdw>
          </a:effectLst>
        </p:spPr>
      </p:pic>
      <p:sp>
        <p:nvSpPr>
          <p:cNvPr id="67" name="Google Shape;67;p13"/>
          <p:cNvSpPr txBox="1"/>
          <p:nvPr>
            <p:ph type="ctrTitle"/>
          </p:nvPr>
        </p:nvSpPr>
        <p:spPr>
          <a:xfrm>
            <a:off x="1004150" y="1751764"/>
            <a:ext cx="7136700" cy="10224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F9900"/>
                </a:solidFill>
              </a:rPr>
              <a:t>Movie Success Analysis</a:t>
            </a:r>
            <a:endParaRPr>
              <a:solidFill>
                <a:srgbClr val="FF9900"/>
              </a:solidFill>
            </a:endParaRPr>
          </a:p>
        </p:txBody>
      </p:sp>
      <p:sp>
        <p:nvSpPr>
          <p:cNvPr id="68" name="Google Shape;68;p13"/>
          <p:cNvSpPr txBox="1"/>
          <p:nvPr>
            <p:ph idx="1" type="subTitle"/>
          </p:nvPr>
        </p:nvSpPr>
        <p:spPr>
          <a:xfrm>
            <a:off x="2137225" y="2850039"/>
            <a:ext cx="4870500" cy="7926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SzPts val="852"/>
              <a:buNone/>
            </a:pPr>
            <a:r>
              <a:rPr b="1" lang="en" sz="1560">
                <a:solidFill>
                  <a:srgbClr val="000000"/>
                </a:solidFill>
              </a:rPr>
              <a:t>Finn Arffmann -  Sanem Gingery - Parisha Gupta </a:t>
            </a:r>
            <a:r>
              <a:rPr b="1" lang="en" sz="1560">
                <a:solidFill>
                  <a:srgbClr val="000000"/>
                </a:solidFill>
              </a:rPr>
              <a:t>- </a:t>
            </a:r>
            <a:r>
              <a:rPr b="1" lang="en" sz="1560">
                <a:solidFill>
                  <a:srgbClr val="000000"/>
                </a:solidFill>
              </a:rPr>
              <a:t>John McNamara - Jackson Whited</a:t>
            </a:r>
            <a:endParaRPr b="1" sz="156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2"/>
          <p:cNvPicPr preferRelativeResize="0"/>
          <p:nvPr/>
        </p:nvPicPr>
        <p:blipFill>
          <a:blip r:embed="rId3">
            <a:alphaModFix amt="30000"/>
          </a:blip>
          <a:stretch>
            <a:fillRect/>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149" name="Google Shape;149;p22"/>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Profit Margin by Genre</a:t>
            </a:r>
            <a:endParaRPr>
              <a:solidFill>
                <a:srgbClr val="FF9900"/>
              </a:solidFill>
            </a:endParaRPr>
          </a:p>
          <a:p>
            <a:pPr indent="0" lvl="0" marL="0" rtl="0" algn="l">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sz="1200">
              <a:solidFill>
                <a:srgbClr val="FCE5CD"/>
              </a:solidFill>
              <a:latin typeface="Arial"/>
              <a:ea typeface="Arial"/>
              <a:cs typeface="Arial"/>
              <a:sym typeface="Arial"/>
            </a:endParaRPr>
          </a:p>
        </p:txBody>
      </p:sp>
      <p:pic>
        <p:nvPicPr>
          <p:cNvPr id="150" name="Google Shape;150;p22"/>
          <p:cNvPicPr preferRelativeResize="0"/>
          <p:nvPr/>
        </p:nvPicPr>
        <p:blipFill>
          <a:blip r:embed="rId4">
            <a:alphaModFix/>
          </a:blip>
          <a:stretch>
            <a:fillRect/>
          </a:stretch>
        </p:blipFill>
        <p:spPr>
          <a:xfrm>
            <a:off x="632150" y="1113325"/>
            <a:ext cx="7731649" cy="26054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3"/>
          <p:cNvPicPr preferRelativeResize="0"/>
          <p:nvPr/>
        </p:nvPicPr>
        <p:blipFill>
          <a:blip r:embed="rId3">
            <a:alphaModFix amt="30000"/>
          </a:blip>
          <a:stretch>
            <a:fillRect/>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156" name="Google Shape;156;p23"/>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Profit Margin by Genre</a:t>
            </a:r>
            <a:endParaRPr>
              <a:solidFill>
                <a:srgbClr val="FF9900"/>
              </a:solidFill>
            </a:endParaRPr>
          </a:p>
          <a:p>
            <a:pPr indent="0" lvl="0" marL="0" rtl="0" algn="l">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157" name="Google Shape;157;p23"/>
          <p:cNvPicPr preferRelativeResize="0"/>
          <p:nvPr/>
        </p:nvPicPr>
        <p:blipFill>
          <a:blip r:embed="rId4">
            <a:alphaModFix/>
          </a:blip>
          <a:stretch>
            <a:fillRect/>
          </a:stretch>
        </p:blipFill>
        <p:spPr>
          <a:xfrm>
            <a:off x="660075" y="1104825"/>
            <a:ext cx="7703725" cy="2836434"/>
          </a:xfrm>
          <a:prstGeom prst="rect">
            <a:avLst/>
          </a:prstGeom>
          <a:noFill/>
          <a:ln>
            <a:noFill/>
          </a:ln>
        </p:spPr>
      </p:pic>
      <p:pic>
        <p:nvPicPr>
          <p:cNvPr id="158" name="Google Shape;158;p23"/>
          <p:cNvPicPr preferRelativeResize="0"/>
          <p:nvPr/>
        </p:nvPicPr>
        <p:blipFill>
          <a:blip r:embed="rId5">
            <a:alphaModFix/>
          </a:blip>
          <a:stretch>
            <a:fillRect/>
          </a:stretch>
        </p:blipFill>
        <p:spPr>
          <a:xfrm>
            <a:off x="660075" y="4090652"/>
            <a:ext cx="7703725" cy="7586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170275" y="1073625"/>
            <a:ext cx="4667358" cy="3686275"/>
          </a:xfrm>
          <a:prstGeom prst="rect">
            <a:avLst/>
          </a:prstGeom>
          <a:noFill/>
          <a:ln>
            <a:noFill/>
          </a:ln>
        </p:spPr>
      </p:pic>
      <p:pic>
        <p:nvPicPr>
          <p:cNvPr id="164" name="Google Shape;164;p24" title="File:Avengers on E 9th.jpg - Wikimedia Commons"/>
          <p:cNvPicPr preferRelativeResize="0"/>
          <p:nvPr/>
        </p:nvPicPr>
        <p:blipFill>
          <a:blip r:embed="rId4">
            <a:alphaModFix amt="23000"/>
          </a:blip>
          <a:stretch>
            <a:fillRect/>
          </a:stretch>
        </p:blipFill>
        <p:spPr>
          <a:xfrm>
            <a:off x="0" y="0"/>
            <a:ext cx="9144000" cy="5143501"/>
          </a:xfrm>
          <a:prstGeom prst="rect">
            <a:avLst/>
          </a:prstGeom>
          <a:noFill/>
          <a:ln>
            <a:noFill/>
          </a:ln>
        </p:spPr>
      </p:pic>
      <p:sp>
        <p:nvSpPr>
          <p:cNvPr id="165" name="Google Shape;165;p24"/>
          <p:cNvSpPr/>
          <p:nvPr/>
        </p:nvSpPr>
        <p:spPr>
          <a:xfrm>
            <a:off x="5104850" y="1356250"/>
            <a:ext cx="3727200" cy="2623500"/>
          </a:xfrm>
          <a:prstGeom prst="wedgeEllipseCallout">
            <a:avLst>
              <a:gd fmla="val -20833" name="adj1"/>
              <a:gd fmla="val 62500" name="adj2"/>
            </a:avLst>
          </a:prstGeom>
          <a:solidFill>
            <a:srgbClr val="F6B2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CE5CD"/>
                </a:solidFill>
                <a:latin typeface="Open Sans"/>
                <a:ea typeface="Open Sans"/>
                <a:cs typeface="Open Sans"/>
                <a:sym typeface="Open Sans"/>
              </a:rPr>
              <a:t>Profitability of opening weekend sales and worldwide sales are positively correlated</a:t>
            </a:r>
            <a:endParaRPr b="1">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a:t>
            </a:r>
            <a:r>
              <a:rPr lang="en">
                <a:solidFill>
                  <a:srgbClr val="FCE5CD"/>
                </a:solidFill>
                <a:latin typeface="Open Sans"/>
                <a:ea typeface="Open Sans"/>
                <a:cs typeface="Open Sans"/>
                <a:sym typeface="Open Sans"/>
              </a:rPr>
              <a:t>-value (.81) shows strong correlation and p-value (1.17e-107)&lt;.05 indicates stat. sig.</a:t>
            </a:r>
            <a:endParaRPr>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b="1" lang="en">
                <a:solidFill>
                  <a:srgbClr val="FCE5CD"/>
                </a:solidFill>
                <a:latin typeface="Open Sans"/>
                <a:ea typeface="Open Sans"/>
                <a:cs typeface="Open Sans"/>
                <a:sym typeface="Open Sans"/>
              </a:rPr>
              <a:t>→ REJECT H</a:t>
            </a:r>
            <a:r>
              <a:rPr b="1" baseline="-25000" lang="en">
                <a:solidFill>
                  <a:srgbClr val="FCE5CD"/>
                </a:solidFill>
                <a:latin typeface="Open Sans"/>
                <a:ea typeface="Open Sans"/>
                <a:cs typeface="Open Sans"/>
                <a:sym typeface="Open Sans"/>
              </a:rPr>
              <a:t>0</a:t>
            </a:r>
            <a:endParaRPr b="1">
              <a:solidFill>
                <a:srgbClr val="FCE5CD"/>
              </a:solidFill>
              <a:latin typeface="Open Sans"/>
              <a:ea typeface="Open Sans"/>
              <a:cs typeface="Open Sans"/>
              <a:sym typeface="Open Sans"/>
            </a:endParaRPr>
          </a:p>
          <a:p>
            <a:pPr indent="0" lvl="0" marL="0" rtl="0" algn="ctr">
              <a:spcBef>
                <a:spcPts val="0"/>
              </a:spcBef>
              <a:spcAft>
                <a:spcPts val="0"/>
              </a:spcAft>
              <a:buNone/>
            </a:pPr>
            <a:r>
              <a:t/>
            </a:r>
            <a:endParaRPr>
              <a:solidFill>
                <a:srgbClr val="FCE5CD"/>
              </a:solidFill>
              <a:latin typeface="Open Sans"/>
              <a:ea typeface="Open Sans"/>
              <a:cs typeface="Open Sans"/>
              <a:sym typeface="Open Sans"/>
            </a:endParaRPr>
          </a:p>
        </p:txBody>
      </p:sp>
      <p:sp>
        <p:nvSpPr>
          <p:cNvPr id="166" name="Google Shape;166;p24"/>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Opening Weekend Sales vs Worldwide Sales</a:t>
            </a:r>
            <a:endParaRPr>
              <a:solidFill>
                <a:srgbClr val="FF9900"/>
              </a:solidFill>
            </a:endParaRPr>
          </a:p>
          <a:p>
            <a:pPr indent="0" lvl="0" marL="0" rtl="0" algn="l">
              <a:spcBef>
                <a:spcPts val="0"/>
              </a:spcBef>
              <a:spcAft>
                <a:spcPts val="0"/>
              </a:spcAft>
              <a:buNone/>
            </a:pPr>
            <a:r>
              <a:rPr lang="en" sz="1150">
                <a:solidFill>
                  <a:srgbClr val="FCE5CD"/>
                </a:solidFill>
                <a:latin typeface="Open Sans"/>
                <a:ea typeface="Open Sans"/>
                <a:cs typeface="Open Sans"/>
                <a:sym typeface="Open Sans"/>
              </a:rPr>
              <a:t>H</a:t>
            </a:r>
            <a:r>
              <a:rPr baseline="-25000" lang="en" sz="115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There is no correlation between a movie’s opening weekend sales and worldwide sales→REJECT</a:t>
            </a:r>
            <a:endParaRPr>
              <a:solidFill>
                <a:srgbClr val="FF99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5" title="File:Avengers on E 9th.jpg - Wikimedia Commons"/>
          <p:cNvPicPr preferRelativeResize="0"/>
          <p:nvPr/>
        </p:nvPicPr>
        <p:blipFill>
          <a:blip r:embed="rId3">
            <a:alphaModFix amt="23000"/>
          </a:blip>
          <a:stretch>
            <a:fillRect/>
          </a:stretch>
        </p:blipFill>
        <p:spPr>
          <a:xfrm>
            <a:off x="0" y="0"/>
            <a:ext cx="9144000" cy="5143501"/>
          </a:xfrm>
          <a:prstGeom prst="rect">
            <a:avLst/>
          </a:prstGeom>
          <a:noFill/>
          <a:ln>
            <a:noFill/>
          </a:ln>
        </p:spPr>
      </p:pic>
      <p:pic>
        <p:nvPicPr>
          <p:cNvPr id="172" name="Google Shape;172;p25"/>
          <p:cNvPicPr preferRelativeResize="0"/>
          <p:nvPr/>
        </p:nvPicPr>
        <p:blipFill>
          <a:blip r:embed="rId4">
            <a:alphaModFix/>
          </a:blip>
          <a:stretch>
            <a:fillRect/>
          </a:stretch>
        </p:blipFill>
        <p:spPr>
          <a:xfrm>
            <a:off x="660075" y="1104825"/>
            <a:ext cx="7703726" cy="3936175"/>
          </a:xfrm>
          <a:prstGeom prst="rect">
            <a:avLst/>
          </a:prstGeom>
          <a:noFill/>
          <a:ln>
            <a:noFill/>
          </a:ln>
        </p:spPr>
      </p:pic>
      <p:sp>
        <p:nvSpPr>
          <p:cNvPr id="173" name="Google Shape;173;p25"/>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Opening Weekend Sales vs Worldwide Sales</a:t>
            </a:r>
            <a:endParaRPr>
              <a:solidFill>
                <a:srgbClr val="FF9900"/>
              </a:solidFill>
            </a:endParaRPr>
          </a:p>
          <a:p>
            <a:pPr indent="0" lvl="0" marL="0" rtl="0" algn="l">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sz="1200">
              <a:solidFill>
                <a:srgbClr val="FCE5CD"/>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217500" y="1119000"/>
            <a:ext cx="4501050" cy="3602050"/>
          </a:xfrm>
          <a:prstGeom prst="rect">
            <a:avLst/>
          </a:prstGeom>
          <a:noFill/>
          <a:ln>
            <a:noFill/>
          </a:ln>
        </p:spPr>
      </p:pic>
      <p:pic>
        <p:nvPicPr>
          <p:cNvPr id="179" name="Google Shape;179;p26"/>
          <p:cNvPicPr preferRelativeResize="0"/>
          <p:nvPr/>
        </p:nvPicPr>
        <p:blipFill rotWithShape="1">
          <a:blip r:embed="rId4">
            <a:alphaModFix amt="30000"/>
          </a:blip>
          <a:srcRect b="22438" l="0" r="0" t="0"/>
          <a:stretch/>
        </p:blipFill>
        <p:spPr>
          <a:xfrm>
            <a:off x="0" y="-175850"/>
            <a:ext cx="9144000" cy="5319350"/>
          </a:xfrm>
          <a:prstGeom prst="rect">
            <a:avLst/>
          </a:prstGeom>
          <a:noFill/>
          <a:ln>
            <a:noFill/>
          </a:ln>
          <a:effectLst>
            <a:outerShdw blurRad="57150" rotWithShape="0" algn="bl" dir="5400000" dist="19050">
              <a:srgbClr val="000000">
                <a:alpha val="50000"/>
              </a:srgbClr>
            </a:outerShdw>
          </a:effectLst>
        </p:spPr>
      </p:pic>
      <p:sp>
        <p:nvSpPr>
          <p:cNvPr id="180" name="Google Shape;180;p26"/>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Opening Weekend Sales by Season</a:t>
            </a:r>
            <a:endParaRPr>
              <a:solidFill>
                <a:srgbClr val="FF9900"/>
              </a:solidFill>
            </a:endParaRPr>
          </a:p>
          <a:p>
            <a:pPr indent="0" lvl="0" marL="0" rtl="0" algn="l">
              <a:spcBef>
                <a:spcPts val="0"/>
              </a:spcBef>
              <a:spcAft>
                <a:spcPts val="0"/>
              </a:spcAft>
              <a:buNone/>
            </a:pPr>
            <a:r>
              <a:rPr lang="en" sz="1150">
                <a:solidFill>
                  <a:srgbClr val="FCE5CD"/>
                </a:solidFill>
                <a:latin typeface="Open Sans"/>
                <a:ea typeface="Open Sans"/>
                <a:cs typeface="Open Sans"/>
                <a:sym typeface="Open Sans"/>
              </a:rPr>
              <a:t>H</a:t>
            </a:r>
            <a:r>
              <a:rPr baseline="-25000" lang="en" sz="115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Summer movies do not have higher opening weekend sales compared to non-summer movies→FAIL TO REJECT</a:t>
            </a:r>
            <a:endParaRPr>
              <a:solidFill>
                <a:srgbClr val="FF9900"/>
              </a:solidFill>
            </a:endParaRPr>
          </a:p>
        </p:txBody>
      </p:sp>
      <p:sp>
        <p:nvSpPr>
          <p:cNvPr id="181" name="Google Shape;181;p26"/>
          <p:cNvSpPr/>
          <p:nvPr/>
        </p:nvSpPr>
        <p:spPr>
          <a:xfrm>
            <a:off x="4718550" y="1356250"/>
            <a:ext cx="4381800" cy="3159000"/>
          </a:xfrm>
          <a:prstGeom prst="wedgeEllipseCallout">
            <a:avLst>
              <a:gd fmla="val -20833" name="adj1"/>
              <a:gd fmla="val 62500" name="adj2"/>
            </a:avLst>
          </a:prstGeom>
          <a:solidFill>
            <a:srgbClr val="F6B2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CE5CD"/>
                </a:solidFill>
                <a:latin typeface="Open Sans"/>
                <a:ea typeface="Open Sans"/>
                <a:cs typeface="Open Sans"/>
                <a:sym typeface="Open Sans"/>
              </a:rPr>
              <a:t>Difference in opening weekend sales between summer and non-summer months is not statistically significant</a:t>
            </a:r>
            <a:endParaRPr b="1">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t</a:t>
            </a:r>
            <a:r>
              <a:rPr lang="en">
                <a:solidFill>
                  <a:srgbClr val="FCE5CD"/>
                </a:solidFill>
                <a:latin typeface="Open Sans"/>
                <a:ea typeface="Open Sans"/>
                <a:cs typeface="Open Sans"/>
                <a:sym typeface="Open Sans"/>
              </a:rPr>
              <a:t>-stat  (1.65)=critical value (1.646) and p-value (.099)&gt;.05 indicate no stat. sig. difference</a:t>
            </a:r>
            <a:endParaRPr>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b="1" lang="en">
                <a:solidFill>
                  <a:srgbClr val="FCE5CD"/>
                </a:solidFill>
                <a:latin typeface="Open Sans"/>
                <a:ea typeface="Open Sans"/>
                <a:cs typeface="Open Sans"/>
                <a:sym typeface="Open Sans"/>
              </a:rPr>
              <a:t>→ FAIL TO REJECT H</a:t>
            </a:r>
            <a:r>
              <a:rPr b="1" baseline="-25000" lang="en">
                <a:solidFill>
                  <a:srgbClr val="FCE5CD"/>
                </a:solidFill>
                <a:latin typeface="Open Sans"/>
                <a:ea typeface="Open Sans"/>
                <a:cs typeface="Open Sans"/>
                <a:sym typeface="Open Sans"/>
              </a:rPr>
              <a:t>0</a:t>
            </a:r>
            <a:endParaRPr b="1">
              <a:solidFill>
                <a:srgbClr val="FCE5CD"/>
              </a:solidFill>
              <a:latin typeface="Open Sans"/>
              <a:ea typeface="Open Sans"/>
              <a:cs typeface="Open Sans"/>
              <a:sym typeface="Open Sans"/>
            </a:endParaRPr>
          </a:p>
          <a:p>
            <a:pPr indent="0" lvl="0" marL="0" rtl="0" algn="ctr">
              <a:spcBef>
                <a:spcPts val="0"/>
              </a:spcBef>
              <a:spcAft>
                <a:spcPts val="0"/>
              </a:spcAft>
              <a:buNone/>
            </a:pPr>
            <a:r>
              <a:t/>
            </a:r>
            <a:endParaRPr>
              <a:solidFill>
                <a:srgbClr val="FCE5CD"/>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7"/>
          <p:cNvPicPr preferRelativeResize="0"/>
          <p:nvPr/>
        </p:nvPicPr>
        <p:blipFill rotWithShape="1">
          <a:blip r:embed="rId3">
            <a:alphaModFix amt="30000"/>
          </a:blip>
          <a:srcRect b="22438" l="0" r="0" t="0"/>
          <a:stretch/>
        </p:blipFill>
        <p:spPr>
          <a:xfrm>
            <a:off x="0" y="-175850"/>
            <a:ext cx="9144000" cy="5319350"/>
          </a:xfrm>
          <a:prstGeom prst="rect">
            <a:avLst/>
          </a:prstGeom>
          <a:noFill/>
          <a:ln>
            <a:noFill/>
          </a:ln>
          <a:effectLst>
            <a:outerShdw blurRad="57150" rotWithShape="0" algn="bl" dir="5400000" dist="19050">
              <a:srgbClr val="000000">
                <a:alpha val="50000"/>
              </a:srgbClr>
            </a:outerShdw>
          </a:effectLst>
        </p:spPr>
      </p:pic>
      <p:sp>
        <p:nvSpPr>
          <p:cNvPr id="187" name="Google Shape;187;p27"/>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Opening Weekend Sales by Season</a:t>
            </a:r>
            <a:endParaRPr>
              <a:solidFill>
                <a:srgbClr val="FF9900"/>
              </a:solidFill>
            </a:endParaRPr>
          </a:p>
          <a:p>
            <a:pPr indent="0" lvl="0" marL="0" rtl="0" algn="l">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sz="1200">
              <a:solidFill>
                <a:srgbClr val="FCE5CD"/>
              </a:solidFill>
              <a:latin typeface="Arial"/>
              <a:ea typeface="Arial"/>
              <a:cs typeface="Arial"/>
              <a:sym typeface="Arial"/>
            </a:endParaRPr>
          </a:p>
        </p:txBody>
      </p:sp>
      <p:pic>
        <p:nvPicPr>
          <p:cNvPr id="188" name="Google Shape;188;p27"/>
          <p:cNvPicPr preferRelativeResize="0"/>
          <p:nvPr/>
        </p:nvPicPr>
        <p:blipFill>
          <a:blip r:embed="rId4">
            <a:alphaModFix/>
          </a:blip>
          <a:stretch>
            <a:fillRect/>
          </a:stretch>
        </p:blipFill>
        <p:spPr>
          <a:xfrm>
            <a:off x="184150" y="1181025"/>
            <a:ext cx="8775698" cy="3616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8"/>
          <p:cNvPicPr preferRelativeResize="0"/>
          <p:nvPr/>
        </p:nvPicPr>
        <p:blipFill>
          <a:blip r:embed="rId3">
            <a:alphaModFix/>
          </a:blip>
          <a:stretch>
            <a:fillRect/>
          </a:stretch>
        </p:blipFill>
        <p:spPr>
          <a:xfrm>
            <a:off x="249325" y="1306300"/>
            <a:ext cx="5070825" cy="3317651"/>
          </a:xfrm>
          <a:prstGeom prst="rect">
            <a:avLst/>
          </a:prstGeom>
          <a:noFill/>
          <a:ln>
            <a:noFill/>
          </a:ln>
        </p:spPr>
      </p:pic>
      <p:pic>
        <p:nvPicPr>
          <p:cNvPr id="194" name="Google Shape;194;p28"/>
          <p:cNvPicPr preferRelativeResize="0"/>
          <p:nvPr/>
        </p:nvPicPr>
        <p:blipFill rotWithShape="1">
          <a:blip r:embed="rId4">
            <a:alphaModFix amt="15000"/>
          </a:blip>
          <a:srcRect b="0" l="0" r="5606" t="0"/>
          <a:stretch/>
        </p:blipFill>
        <p:spPr>
          <a:xfrm>
            <a:off x="0" y="0"/>
            <a:ext cx="9144000" cy="5078600"/>
          </a:xfrm>
          <a:prstGeom prst="rect">
            <a:avLst/>
          </a:prstGeom>
          <a:noFill/>
          <a:ln>
            <a:noFill/>
          </a:ln>
        </p:spPr>
      </p:pic>
      <p:sp>
        <p:nvSpPr>
          <p:cNvPr id="195" name="Google Shape;195;p28"/>
          <p:cNvSpPr/>
          <p:nvPr/>
        </p:nvSpPr>
        <p:spPr>
          <a:xfrm>
            <a:off x="5101800" y="1356250"/>
            <a:ext cx="3730500" cy="2669400"/>
          </a:xfrm>
          <a:prstGeom prst="wedgeEllipseCallout">
            <a:avLst>
              <a:gd fmla="val -20833" name="adj1"/>
              <a:gd fmla="val 62500" name="adj2"/>
            </a:avLst>
          </a:prstGeom>
          <a:solidFill>
            <a:srgbClr val="F6B2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CE5CD"/>
                </a:solidFill>
                <a:latin typeface="Open Sans"/>
                <a:ea typeface="Open Sans"/>
                <a:cs typeface="Open Sans"/>
                <a:sym typeface="Open Sans"/>
              </a:rPr>
              <a:t>Difference in worldwide sales between MPAA rating is statistically significant</a:t>
            </a:r>
            <a:endParaRPr b="1">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f</a:t>
            </a:r>
            <a:r>
              <a:rPr lang="en">
                <a:solidFill>
                  <a:srgbClr val="FCE5CD"/>
                </a:solidFill>
                <a:latin typeface="Open Sans"/>
                <a:ea typeface="Open Sans"/>
                <a:cs typeface="Open Sans"/>
                <a:sym typeface="Open Sans"/>
              </a:rPr>
              <a:t>-stat (4.98) exceeds critical value (1.98) and p-value (.002) &lt;.05 indicate signifcant difference </a:t>
            </a:r>
            <a:endParaRPr>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b="1" lang="en">
                <a:solidFill>
                  <a:srgbClr val="FCE5CD"/>
                </a:solidFill>
                <a:latin typeface="Open Sans"/>
                <a:ea typeface="Open Sans"/>
                <a:cs typeface="Open Sans"/>
                <a:sym typeface="Open Sans"/>
              </a:rPr>
              <a:t>→ REJECT H</a:t>
            </a:r>
            <a:r>
              <a:rPr b="1" baseline="-25000" lang="en">
                <a:solidFill>
                  <a:srgbClr val="FCE5CD"/>
                </a:solidFill>
                <a:latin typeface="Open Sans"/>
                <a:ea typeface="Open Sans"/>
                <a:cs typeface="Open Sans"/>
                <a:sym typeface="Open Sans"/>
              </a:rPr>
              <a:t>0</a:t>
            </a:r>
            <a:endParaRPr b="1">
              <a:solidFill>
                <a:srgbClr val="FCE5CD"/>
              </a:solidFill>
              <a:latin typeface="Open Sans"/>
              <a:ea typeface="Open Sans"/>
              <a:cs typeface="Open Sans"/>
              <a:sym typeface="Open Sans"/>
            </a:endParaRPr>
          </a:p>
          <a:p>
            <a:pPr indent="0" lvl="0" marL="0" rtl="0" algn="ctr">
              <a:spcBef>
                <a:spcPts val="0"/>
              </a:spcBef>
              <a:spcAft>
                <a:spcPts val="0"/>
              </a:spcAft>
              <a:buNone/>
            </a:pPr>
            <a:r>
              <a:t/>
            </a:r>
            <a:endParaRPr>
              <a:solidFill>
                <a:srgbClr val="FCE5CD"/>
              </a:solidFill>
              <a:latin typeface="Open Sans"/>
              <a:ea typeface="Open Sans"/>
              <a:cs typeface="Open Sans"/>
              <a:sym typeface="Open Sans"/>
            </a:endParaRPr>
          </a:p>
        </p:txBody>
      </p:sp>
      <p:sp>
        <p:nvSpPr>
          <p:cNvPr id="196" name="Google Shape;196;p28"/>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MPAA Rating vs. Worldwide Sales</a:t>
            </a:r>
            <a:endParaRPr>
              <a:solidFill>
                <a:srgbClr val="FF9900"/>
              </a:solidFill>
            </a:endParaRPr>
          </a:p>
          <a:p>
            <a:pPr indent="0" lvl="0" marL="0" rtl="0" algn="l">
              <a:spcBef>
                <a:spcPts val="0"/>
              </a:spcBef>
              <a:spcAft>
                <a:spcPts val="0"/>
              </a:spcAft>
              <a:buNone/>
            </a:pPr>
            <a:r>
              <a:rPr lang="en" sz="1150">
                <a:solidFill>
                  <a:srgbClr val="FCE5CD"/>
                </a:solidFill>
                <a:latin typeface="Open Sans"/>
                <a:ea typeface="Open Sans"/>
                <a:cs typeface="Open Sans"/>
                <a:sym typeface="Open Sans"/>
              </a:rPr>
              <a:t>H</a:t>
            </a:r>
            <a:r>
              <a:rPr baseline="-25000" lang="en" sz="115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There is no difference in worldwide sales when it comes to a movie’s MPAA Rating→REJECT</a:t>
            </a:r>
            <a:endParaRPr>
              <a:solidFill>
                <a:srgbClr val="FF9900"/>
              </a:solidFill>
            </a:endParaRPr>
          </a:p>
        </p:txBody>
      </p:sp>
      <p:sp>
        <p:nvSpPr>
          <p:cNvPr id="197" name="Google Shape;197;p28"/>
          <p:cNvSpPr txBox="1"/>
          <p:nvPr/>
        </p:nvSpPr>
        <p:spPr>
          <a:xfrm>
            <a:off x="7095875" y="1397675"/>
            <a:ext cx="206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9"/>
          <p:cNvPicPr preferRelativeResize="0"/>
          <p:nvPr/>
        </p:nvPicPr>
        <p:blipFill rotWithShape="1">
          <a:blip r:embed="rId3">
            <a:alphaModFix amt="15000"/>
          </a:blip>
          <a:srcRect b="0" l="0" r="5606" t="0"/>
          <a:stretch/>
        </p:blipFill>
        <p:spPr>
          <a:xfrm>
            <a:off x="0" y="0"/>
            <a:ext cx="9144000" cy="5078600"/>
          </a:xfrm>
          <a:prstGeom prst="rect">
            <a:avLst/>
          </a:prstGeom>
          <a:noFill/>
          <a:ln>
            <a:noFill/>
          </a:ln>
        </p:spPr>
      </p:pic>
      <p:sp>
        <p:nvSpPr>
          <p:cNvPr id="203" name="Google Shape;203;p29"/>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MPAA Rating vs. Worldwide Sales</a:t>
            </a:r>
            <a:endParaRPr>
              <a:solidFill>
                <a:srgbClr val="FF9900"/>
              </a:solidFill>
            </a:endParaRPr>
          </a:p>
          <a:p>
            <a:pPr indent="0" lvl="0" marL="0" rtl="0" algn="l">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sz="1200">
              <a:solidFill>
                <a:srgbClr val="FCE5CD"/>
              </a:solidFill>
              <a:latin typeface="Arial"/>
              <a:ea typeface="Arial"/>
              <a:cs typeface="Arial"/>
              <a:sym typeface="Arial"/>
            </a:endParaRPr>
          </a:p>
        </p:txBody>
      </p:sp>
      <p:pic>
        <p:nvPicPr>
          <p:cNvPr id="204" name="Google Shape;204;p29"/>
          <p:cNvPicPr preferRelativeResize="0"/>
          <p:nvPr/>
        </p:nvPicPr>
        <p:blipFill>
          <a:blip r:embed="rId4">
            <a:alphaModFix/>
          </a:blip>
          <a:stretch>
            <a:fillRect/>
          </a:stretch>
        </p:blipFill>
        <p:spPr>
          <a:xfrm>
            <a:off x="720138" y="1146138"/>
            <a:ext cx="7703724" cy="38952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0"/>
          <p:cNvPicPr preferRelativeResize="0"/>
          <p:nvPr/>
        </p:nvPicPr>
        <p:blipFill>
          <a:blip r:embed="rId3">
            <a:alphaModFix/>
          </a:blip>
          <a:stretch>
            <a:fillRect/>
          </a:stretch>
        </p:blipFill>
        <p:spPr>
          <a:xfrm>
            <a:off x="311700" y="1086675"/>
            <a:ext cx="5552008" cy="3331200"/>
          </a:xfrm>
          <a:prstGeom prst="rect">
            <a:avLst/>
          </a:prstGeom>
          <a:noFill/>
          <a:ln>
            <a:noFill/>
          </a:ln>
        </p:spPr>
      </p:pic>
      <p:pic>
        <p:nvPicPr>
          <p:cNvPr id="210" name="Google Shape;210;p30"/>
          <p:cNvPicPr preferRelativeResize="0"/>
          <p:nvPr/>
        </p:nvPicPr>
        <p:blipFill rotWithShape="1">
          <a:blip r:embed="rId4">
            <a:alphaModFix amt="20000"/>
          </a:blip>
          <a:srcRect b="4995" l="0" r="0" t="5004"/>
          <a:stretch/>
        </p:blipFill>
        <p:spPr>
          <a:xfrm>
            <a:off x="0" y="0"/>
            <a:ext cx="9144000" cy="5143500"/>
          </a:xfrm>
          <a:prstGeom prst="rect">
            <a:avLst/>
          </a:prstGeom>
          <a:noFill/>
          <a:ln>
            <a:noFill/>
          </a:ln>
        </p:spPr>
      </p:pic>
      <p:sp>
        <p:nvSpPr>
          <p:cNvPr id="211" name="Google Shape;211;p30"/>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Top 10 Actors by Total Worldwide Gross</a:t>
            </a:r>
            <a:endParaRPr>
              <a:solidFill>
                <a:srgbClr val="FF9900"/>
              </a:solidFill>
            </a:endParaRPr>
          </a:p>
        </p:txBody>
      </p:sp>
      <p:sp>
        <p:nvSpPr>
          <p:cNvPr id="212" name="Google Shape;212;p30"/>
          <p:cNvSpPr/>
          <p:nvPr/>
        </p:nvSpPr>
        <p:spPr>
          <a:xfrm>
            <a:off x="5313475" y="1152425"/>
            <a:ext cx="3730500" cy="2914800"/>
          </a:xfrm>
          <a:prstGeom prst="wedgeEllipseCallout">
            <a:avLst>
              <a:gd fmla="val -20833" name="adj1"/>
              <a:gd fmla="val 62500" name="adj2"/>
            </a:avLst>
          </a:prstGeom>
          <a:solidFill>
            <a:srgbClr val="F6B2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FCE5CD"/>
              </a:buClr>
              <a:buSzPts val="1200"/>
              <a:buFont typeface="Open Sans"/>
              <a:buChar char="●"/>
            </a:pPr>
            <a:r>
              <a:rPr b="1" lang="en" sz="1200">
                <a:solidFill>
                  <a:srgbClr val="FCE5CD"/>
                </a:solidFill>
                <a:latin typeface="Open Sans"/>
                <a:ea typeface="Open Sans"/>
                <a:cs typeface="Open Sans"/>
                <a:sym typeface="Open Sans"/>
              </a:rPr>
              <a:t>The top 3 thru 10 actors are relatively close in the total worldwide gross values they bring in. </a:t>
            </a:r>
            <a:endParaRPr b="1" sz="1200">
              <a:solidFill>
                <a:srgbClr val="FCE5CD"/>
              </a:solidFill>
              <a:latin typeface="Open Sans"/>
              <a:ea typeface="Open Sans"/>
              <a:cs typeface="Open Sans"/>
              <a:sym typeface="Open Sans"/>
            </a:endParaRPr>
          </a:p>
          <a:p>
            <a:pPr indent="-304800" lvl="0" marL="457200" rtl="0" algn="l">
              <a:lnSpc>
                <a:spcPct val="100000"/>
              </a:lnSpc>
              <a:spcBef>
                <a:spcPts val="0"/>
              </a:spcBef>
              <a:spcAft>
                <a:spcPts val="0"/>
              </a:spcAft>
              <a:buClr>
                <a:srgbClr val="FCE5CD"/>
              </a:buClr>
              <a:buSzPts val="1200"/>
              <a:buFont typeface="Open Sans"/>
              <a:buChar char="●"/>
            </a:pPr>
            <a:r>
              <a:rPr b="1" lang="en" sz="1200">
                <a:solidFill>
                  <a:srgbClr val="FCE5CD"/>
                </a:solidFill>
                <a:latin typeface="Open Sans"/>
                <a:ea typeface="Open Sans"/>
                <a:cs typeface="Open Sans"/>
                <a:sym typeface="Open Sans"/>
              </a:rPr>
              <a:t>The total worldwide gross value jumps 20.34% from Ian McKellen (#3) to Joe Russo (#2). </a:t>
            </a:r>
            <a:endParaRPr b="1" sz="1200">
              <a:solidFill>
                <a:srgbClr val="FCE5CD"/>
              </a:solidFill>
              <a:latin typeface="Open Sans"/>
              <a:ea typeface="Open Sans"/>
              <a:cs typeface="Open Sans"/>
              <a:sym typeface="Open Sans"/>
            </a:endParaRPr>
          </a:p>
          <a:p>
            <a:pPr indent="-317500" lvl="0" marL="457200" rtl="0" algn="l">
              <a:lnSpc>
                <a:spcPct val="100000"/>
              </a:lnSpc>
              <a:spcBef>
                <a:spcPts val="0"/>
              </a:spcBef>
              <a:spcAft>
                <a:spcPts val="0"/>
              </a:spcAft>
              <a:buClr>
                <a:srgbClr val="FCE5CD"/>
              </a:buClr>
              <a:buSzPts val="1400"/>
              <a:buFont typeface="Open Sans"/>
              <a:buChar char="●"/>
            </a:pPr>
            <a:r>
              <a:rPr b="1" lang="en" sz="1200">
                <a:solidFill>
                  <a:srgbClr val="FCE5CD"/>
                </a:solidFill>
                <a:latin typeface="Open Sans"/>
                <a:ea typeface="Open Sans"/>
                <a:cs typeface="Open Sans"/>
                <a:sym typeface="Open Sans"/>
              </a:rPr>
              <a:t>The total worldwide gross value jumps 36.89% from Joe Russo (#2) and Robert Downey Jr.</a:t>
            </a:r>
            <a:r>
              <a:rPr b="1" lang="en" sz="1100">
                <a:solidFill>
                  <a:srgbClr val="FCE5CD"/>
                </a:solidFill>
                <a:latin typeface="Open Sans"/>
                <a:ea typeface="Open Sans"/>
                <a:cs typeface="Open Sans"/>
                <a:sym typeface="Open Sans"/>
              </a:rPr>
              <a:t> (#1)</a:t>
            </a:r>
            <a:endParaRPr b="1">
              <a:solidFill>
                <a:srgbClr val="FCE5CD"/>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1"/>
          <p:cNvPicPr preferRelativeResize="0"/>
          <p:nvPr/>
        </p:nvPicPr>
        <p:blipFill rotWithShape="1">
          <a:blip r:embed="rId3">
            <a:alphaModFix amt="20000"/>
          </a:blip>
          <a:srcRect b="4995" l="0" r="0" t="5004"/>
          <a:stretch/>
        </p:blipFill>
        <p:spPr>
          <a:xfrm>
            <a:off x="0" y="0"/>
            <a:ext cx="9144000" cy="5143500"/>
          </a:xfrm>
          <a:prstGeom prst="rect">
            <a:avLst/>
          </a:prstGeom>
          <a:noFill/>
          <a:ln>
            <a:noFill/>
          </a:ln>
        </p:spPr>
      </p:pic>
      <p:sp>
        <p:nvSpPr>
          <p:cNvPr id="218" name="Google Shape;218;p31"/>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Top 10 Actors by Total Worldwide Gross</a:t>
            </a:r>
            <a:endParaRPr>
              <a:solidFill>
                <a:srgbClr val="FF9900"/>
              </a:solidFill>
            </a:endParaRPr>
          </a:p>
          <a:p>
            <a:pPr indent="0" lvl="0" marL="0" rtl="0" algn="l">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219" name="Google Shape;219;p31"/>
          <p:cNvPicPr preferRelativeResize="0"/>
          <p:nvPr/>
        </p:nvPicPr>
        <p:blipFill>
          <a:blip r:embed="rId4">
            <a:alphaModFix/>
          </a:blip>
          <a:stretch>
            <a:fillRect/>
          </a:stretch>
        </p:blipFill>
        <p:spPr>
          <a:xfrm>
            <a:off x="654575" y="1339366"/>
            <a:ext cx="7703726" cy="24647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title="Cinema Images | Free Photos, PNG Stickers, Wallpapers ..."/>
          <p:cNvPicPr preferRelativeResize="0"/>
          <p:nvPr/>
        </p:nvPicPr>
        <p:blipFill>
          <a:blip r:embed="rId3">
            <a:alphaModFix amt="34000"/>
          </a:blip>
          <a:stretch>
            <a:fillRect/>
          </a:stretch>
        </p:blipFill>
        <p:spPr>
          <a:xfrm>
            <a:off x="0" y="-19378"/>
            <a:ext cx="9144000" cy="5129528"/>
          </a:xfrm>
          <a:prstGeom prst="rect">
            <a:avLst/>
          </a:prstGeom>
          <a:noFill/>
          <a:ln>
            <a:noFill/>
          </a:ln>
          <a:effectLst>
            <a:outerShdw blurRad="57150" rotWithShape="0" algn="bl" dir="5400000" dist="19050">
              <a:srgbClr val="000000">
                <a:alpha val="28000"/>
              </a:srgbClr>
            </a:outerShdw>
          </a:effectLst>
        </p:spPr>
      </p:pic>
      <p:sp>
        <p:nvSpPr>
          <p:cNvPr id="74" name="Google Shape;74;p14"/>
          <p:cNvSpPr txBox="1"/>
          <p:nvPr>
            <p:ph type="title"/>
          </p:nvPr>
        </p:nvSpPr>
        <p:spPr>
          <a:xfrm>
            <a:off x="311700" y="4450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 are aiming to answer </a:t>
            </a:r>
            <a:r>
              <a:rPr lang="en">
                <a:solidFill>
                  <a:srgbClr val="FCE5CD"/>
                </a:solidFill>
              </a:rPr>
              <a:t>questions </a:t>
            </a:r>
            <a:r>
              <a:rPr lang="en">
                <a:solidFill>
                  <a:srgbClr val="FF9900"/>
                </a:solidFill>
              </a:rPr>
              <a:t>pertaining to what some may call a “dying industry”...</a:t>
            </a:r>
            <a:endParaRPr>
              <a:solidFill>
                <a:srgbClr val="FF9900"/>
              </a:solidFill>
            </a:endParaRPr>
          </a:p>
        </p:txBody>
      </p:sp>
      <p:sp>
        <p:nvSpPr>
          <p:cNvPr id="75" name="Google Shape;75;p14"/>
          <p:cNvSpPr txBox="1"/>
          <p:nvPr>
            <p:ph idx="1" type="body"/>
          </p:nvPr>
        </p:nvSpPr>
        <p:spPr>
          <a:xfrm>
            <a:off x="1724400" y="1640750"/>
            <a:ext cx="5952600" cy="3326700"/>
          </a:xfrm>
          <a:prstGeom prst="rect">
            <a:avLst/>
          </a:prstGeom>
          <a:noFill/>
          <a:effectLst>
            <a:outerShdw blurRad="57150" rotWithShape="0" algn="bl" dir="5400000" dist="19050">
              <a:srgbClr val="000000">
                <a:alpha val="32000"/>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CE5CD"/>
                </a:solidFill>
                <a:latin typeface="Arial"/>
                <a:ea typeface="Arial"/>
                <a:cs typeface="Arial"/>
                <a:sym typeface="Arial"/>
              </a:rPr>
              <a:t>What factors go into making the theatrical release of a movie successful? </a:t>
            </a:r>
            <a:endParaRPr b="1">
              <a:solidFill>
                <a:srgbClr val="FCE5CD"/>
              </a:solidFill>
              <a:latin typeface="Arial"/>
              <a:ea typeface="Arial"/>
              <a:cs typeface="Arial"/>
              <a:sym typeface="Arial"/>
            </a:endParaRPr>
          </a:p>
          <a:p>
            <a:pPr indent="0" lvl="0" marL="0" rtl="0" algn="l">
              <a:lnSpc>
                <a:spcPct val="100000"/>
              </a:lnSpc>
              <a:spcBef>
                <a:spcPts val="1200"/>
              </a:spcBef>
              <a:spcAft>
                <a:spcPts val="0"/>
              </a:spcAft>
              <a:buNone/>
            </a:pPr>
            <a:r>
              <a:t/>
            </a:r>
            <a:endParaRPr b="1">
              <a:solidFill>
                <a:srgbClr val="FCE5CD"/>
              </a:solidFill>
              <a:latin typeface="Arial"/>
              <a:ea typeface="Arial"/>
              <a:cs typeface="Arial"/>
              <a:sym typeface="Arial"/>
            </a:endParaRPr>
          </a:p>
          <a:p>
            <a:pPr indent="0" lvl="0" marL="0" rtl="0" algn="l">
              <a:lnSpc>
                <a:spcPct val="100000"/>
              </a:lnSpc>
              <a:spcBef>
                <a:spcPts val="1200"/>
              </a:spcBef>
              <a:spcAft>
                <a:spcPts val="0"/>
              </a:spcAft>
              <a:buNone/>
            </a:pPr>
            <a:r>
              <a:rPr b="1" lang="en">
                <a:solidFill>
                  <a:srgbClr val="FCE5CD"/>
                </a:solidFill>
                <a:latin typeface="Arial"/>
                <a:ea typeface="Arial"/>
                <a:cs typeface="Arial"/>
                <a:sym typeface="Arial"/>
              </a:rPr>
              <a:t>Is a movie’s success based on how much money was put into its production?</a:t>
            </a:r>
            <a:endParaRPr b="1">
              <a:solidFill>
                <a:srgbClr val="FCE5CD"/>
              </a:solidFill>
              <a:latin typeface="Arial"/>
              <a:ea typeface="Arial"/>
              <a:cs typeface="Arial"/>
              <a:sym typeface="Arial"/>
            </a:endParaRPr>
          </a:p>
          <a:p>
            <a:pPr indent="0" lvl="0" marL="0" rtl="0" algn="l">
              <a:lnSpc>
                <a:spcPct val="100000"/>
              </a:lnSpc>
              <a:spcBef>
                <a:spcPts val="1200"/>
              </a:spcBef>
              <a:spcAft>
                <a:spcPts val="0"/>
              </a:spcAft>
              <a:buNone/>
            </a:pPr>
            <a:r>
              <a:t/>
            </a:r>
            <a:endParaRPr b="1">
              <a:solidFill>
                <a:srgbClr val="FCE5CD"/>
              </a:solidFill>
              <a:latin typeface="Arial"/>
              <a:ea typeface="Arial"/>
              <a:cs typeface="Arial"/>
              <a:sym typeface="Arial"/>
            </a:endParaRPr>
          </a:p>
          <a:p>
            <a:pPr indent="0" lvl="0" marL="0" rtl="0" algn="l">
              <a:lnSpc>
                <a:spcPct val="100000"/>
              </a:lnSpc>
              <a:spcBef>
                <a:spcPts val="1200"/>
              </a:spcBef>
              <a:spcAft>
                <a:spcPts val="1200"/>
              </a:spcAft>
              <a:buNone/>
            </a:pPr>
            <a:r>
              <a:rPr b="1" lang="en">
                <a:solidFill>
                  <a:srgbClr val="FCE5CD"/>
                </a:solidFill>
                <a:latin typeface="Arial"/>
                <a:ea typeface="Arial"/>
                <a:cs typeface="Arial"/>
                <a:sym typeface="Arial"/>
              </a:rPr>
              <a:t>Are certain genres more profitable than others?</a:t>
            </a:r>
            <a:endParaRPr b="1">
              <a:solidFill>
                <a:srgbClr val="FCE5CD"/>
              </a:solidFill>
              <a:latin typeface="Arial"/>
              <a:ea typeface="Arial"/>
              <a:cs typeface="Arial"/>
              <a:sym typeface="Arial"/>
            </a:endParaRPr>
          </a:p>
        </p:txBody>
      </p:sp>
      <p:grpSp>
        <p:nvGrpSpPr>
          <p:cNvPr id="76" name="Google Shape;76;p14"/>
          <p:cNvGrpSpPr/>
          <p:nvPr/>
        </p:nvGrpSpPr>
        <p:grpSpPr>
          <a:xfrm>
            <a:off x="756404" y="1585472"/>
            <a:ext cx="931050" cy="970354"/>
            <a:chOff x="2737604" y="1585472"/>
            <a:chExt cx="931050" cy="970354"/>
          </a:xfrm>
        </p:grpSpPr>
        <p:sp>
          <p:nvSpPr>
            <p:cNvPr id="77" name="Google Shape;77;p14"/>
            <p:cNvSpPr/>
            <p:nvPr/>
          </p:nvSpPr>
          <p:spPr>
            <a:xfrm rot="1236720">
              <a:off x="3058100" y="1640750"/>
              <a:ext cx="442675" cy="707399"/>
            </a:xfrm>
            <a:prstGeom prst="rect">
              <a:avLst/>
            </a:prstGeom>
          </p:spPr>
          <p:txBody>
            <a:bodyPr>
              <a:prstTxWarp prst="textPlain"/>
            </a:bodyPr>
            <a:lstStyle/>
            <a:p>
              <a:pPr lvl="0" algn="ctr"/>
              <a:r>
                <a:rPr b="0" i="0">
                  <a:ln cap="flat" cmpd="sng" w="9525">
                    <a:solidFill>
                      <a:srgbClr val="FCE5CD"/>
                    </a:solidFill>
                    <a:prstDash val="solid"/>
                    <a:round/>
                    <a:headEnd len="sm" w="sm" type="none"/>
                    <a:tailEnd len="sm" w="sm" type="none"/>
                  </a:ln>
                  <a:solidFill>
                    <a:srgbClr val="FF9900"/>
                  </a:solidFill>
                  <a:latin typeface="Arial"/>
                </a:rPr>
                <a:t>?</a:t>
              </a:r>
            </a:p>
          </p:txBody>
        </p:sp>
        <p:sp>
          <p:nvSpPr>
            <p:cNvPr id="78" name="Google Shape;78;p14"/>
            <p:cNvSpPr/>
            <p:nvPr/>
          </p:nvSpPr>
          <p:spPr>
            <a:xfrm rot="1236719">
              <a:off x="3368693" y="2091387"/>
              <a:ext cx="230247" cy="437928"/>
            </a:xfrm>
            <a:prstGeom prst="rect">
              <a:avLst/>
            </a:prstGeom>
          </p:spPr>
          <p:txBody>
            <a:bodyPr>
              <a:prstTxWarp prst="textPlain"/>
            </a:bodyPr>
            <a:lstStyle/>
            <a:p>
              <a:pPr lvl="0" algn="ctr"/>
              <a:r>
                <a:rPr b="0" i="0">
                  <a:ln cap="flat" cmpd="sng" w="9525">
                    <a:solidFill>
                      <a:srgbClr val="FCE5CD"/>
                    </a:solidFill>
                    <a:prstDash val="solid"/>
                    <a:round/>
                    <a:headEnd len="sm" w="sm" type="none"/>
                    <a:tailEnd len="sm" w="sm" type="none"/>
                  </a:ln>
                  <a:solidFill>
                    <a:srgbClr val="FF9900"/>
                  </a:solidFill>
                  <a:latin typeface="Arial"/>
                </a:rPr>
                <a:t>?</a:t>
              </a:r>
            </a:p>
          </p:txBody>
        </p:sp>
        <p:sp>
          <p:nvSpPr>
            <p:cNvPr id="79" name="Google Shape;79;p14"/>
            <p:cNvSpPr/>
            <p:nvPr/>
          </p:nvSpPr>
          <p:spPr>
            <a:xfrm rot="1236719">
              <a:off x="2807318" y="1938987"/>
              <a:ext cx="230247" cy="437928"/>
            </a:xfrm>
            <a:prstGeom prst="rect">
              <a:avLst/>
            </a:prstGeom>
          </p:spPr>
          <p:txBody>
            <a:bodyPr>
              <a:prstTxWarp prst="textPlain"/>
            </a:bodyPr>
            <a:lstStyle/>
            <a:p>
              <a:pPr lvl="0" algn="ctr"/>
              <a:r>
                <a:rPr b="0" i="0">
                  <a:ln cap="flat" cmpd="sng" w="9525">
                    <a:solidFill>
                      <a:srgbClr val="FCE5CD"/>
                    </a:solidFill>
                    <a:prstDash val="solid"/>
                    <a:round/>
                    <a:headEnd len="sm" w="sm" type="none"/>
                    <a:tailEnd len="sm" w="sm" type="none"/>
                  </a:ln>
                  <a:solidFill>
                    <a:srgbClr val="FF9900"/>
                  </a:solidFill>
                  <a:latin typeface="Arial"/>
                </a:rPr>
                <a:t>?</a:t>
              </a:r>
            </a:p>
          </p:txBody>
        </p:sp>
      </p:grpSp>
      <p:grpSp>
        <p:nvGrpSpPr>
          <p:cNvPr id="80" name="Google Shape;80;p14"/>
          <p:cNvGrpSpPr/>
          <p:nvPr/>
        </p:nvGrpSpPr>
        <p:grpSpPr>
          <a:xfrm rot="-2536814">
            <a:off x="756170" y="2673339"/>
            <a:ext cx="930970" cy="970271"/>
            <a:chOff x="2737604" y="1585472"/>
            <a:chExt cx="931050" cy="970354"/>
          </a:xfrm>
        </p:grpSpPr>
        <p:sp>
          <p:nvSpPr>
            <p:cNvPr id="81" name="Google Shape;81;p14"/>
            <p:cNvSpPr/>
            <p:nvPr/>
          </p:nvSpPr>
          <p:spPr>
            <a:xfrm rot="1236720">
              <a:off x="3058100" y="1640750"/>
              <a:ext cx="442675" cy="707399"/>
            </a:xfrm>
            <a:prstGeom prst="rect">
              <a:avLst/>
            </a:prstGeom>
          </p:spPr>
          <p:txBody>
            <a:bodyPr>
              <a:prstTxWarp prst="textPlain"/>
            </a:bodyPr>
            <a:lstStyle/>
            <a:p>
              <a:pPr lvl="0" algn="ctr"/>
              <a:r>
                <a:rPr b="0" i="0">
                  <a:ln cap="flat" cmpd="sng" w="9525">
                    <a:solidFill>
                      <a:srgbClr val="FCE5CD"/>
                    </a:solidFill>
                    <a:prstDash val="solid"/>
                    <a:round/>
                    <a:headEnd len="sm" w="sm" type="none"/>
                    <a:tailEnd len="sm" w="sm" type="none"/>
                  </a:ln>
                  <a:solidFill>
                    <a:srgbClr val="FF9900"/>
                  </a:solidFill>
                  <a:latin typeface="Arial"/>
                </a:rPr>
                <a:t>?</a:t>
              </a:r>
            </a:p>
          </p:txBody>
        </p:sp>
        <p:sp>
          <p:nvSpPr>
            <p:cNvPr id="82" name="Google Shape;82;p14"/>
            <p:cNvSpPr/>
            <p:nvPr/>
          </p:nvSpPr>
          <p:spPr>
            <a:xfrm rot="1236719">
              <a:off x="3368693" y="2091387"/>
              <a:ext cx="230247" cy="437928"/>
            </a:xfrm>
            <a:prstGeom prst="rect">
              <a:avLst/>
            </a:prstGeom>
          </p:spPr>
          <p:txBody>
            <a:bodyPr>
              <a:prstTxWarp prst="textPlain"/>
            </a:bodyPr>
            <a:lstStyle/>
            <a:p>
              <a:pPr lvl="0" algn="ctr"/>
              <a:r>
                <a:rPr b="0" i="0">
                  <a:ln cap="flat" cmpd="sng" w="9525">
                    <a:solidFill>
                      <a:srgbClr val="FCE5CD"/>
                    </a:solidFill>
                    <a:prstDash val="solid"/>
                    <a:round/>
                    <a:headEnd len="sm" w="sm" type="none"/>
                    <a:tailEnd len="sm" w="sm" type="none"/>
                  </a:ln>
                  <a:solidFill>
                    <a:srgbClr val="FF9900"/>
                  </a:solidFill>
                  <a:latin typeface="Arial"/>
                </a:rPr>
                <a:t>?</a:t>
              </a:r>
            </a:p>
          </p:txBody>
        </p:sp>
        <p:sp>
          <p:nvSpPr>
            <p:cNvPr id="83" name="Google Shape;83;p14"/>
            <p:cNvSpPr/>
            <p:nvPr/>
          </p:nvSpPr>
          <p:spPr>
            <a:xfrm rot="1236719">
              <a:off x="2807318" y="1938987"/>
              <a:ext cx="230247" cy="437928"/>
            </a:xfrm>
            <a:prstGeom prst="rect">
              <a:avLst/>
            </a:prstGeom>
          </p:spPr>
          <p:txBody>
            <a:bodyPr>
              <a:prstTxWarp prst="textPlain"/>
            </a:bodyPr>
            <a:lstStyle/>
            <a:p>
              <a:pPr lvl="0" algn="ctr"/>
              <a:r>
                <a:rPr b="0" i="0">
                  <a:ln cap="flat" cmpd="sng" w="9525">
                    <a:solidFill>
                      <a:srgbClr val="FCE5CD"/>
                    </a:solidFill>
                    <a:prstDash val="solid"/>
                    <a:round/>
                    <a:headEnd len="sm" w="sm" type="none"/>
                    <a:tailEnd len="sm" w="sm" type="none"/>
                  </a:ln>
                  <a:solidFill>
                    <a:srgbClr val="FF9900"/>
                  </a:solidFill>
                  <a:latin typeface="Arial"/>
                </a:rPr>
                <a:t>?</a:t>
              </a:r>
            </a:p>
          </p:txBody>
        </p:sp>
      </p:grpSp>
      <p:grpSp>
        <p:nvGrpSpPr>
          <p:cNvPr id="84" name="Google Shape;84;p14"/>
          <p:cNvGrpSpPr/>
          <p:nvPr/>
        </p:nvGrpSpPr>
        <p:grpSpPr>
          <a:xfrm>
            <a:off x="704029" y="3720247"/>
            <a:ext cx="931050" cy="970354"/>
            <a:chOff x="2737604" y="1585472"/>
            <a:chExt cx="931050" cy="970354"/>
          </a:xfrm>
        </p:grpSpPr>
        <p:sp>
          <p:nvSpPr>
            <p:cNvPr id="85" name="Google Shape;85;p14"/>
            <p:cNvSpPr/>
            <p:nvPr/>
          </p:nvSpPr>
          <p:spPr>
            <a:xfrm rot="1236720">
              <a:off x="3058100" y="1640750"/>
              <a:ext cx="442675" cy="707399"/>
            </a:xfrm>
            <a:prstGeom prst="rect">
              <a:avLst/>
            </a:prstGeom>
          </p:spPr>
          <p:txBody>
            <a:bodyPr>
              <a:prstTxWarp prst="textPlain"/>
            </a:bodyPr>
            <a:lstStyle/>
            <a:p>
              <a:pPr lvl="0" algn="ctr"/>
              <a:r>
                <a:rPr b="0" i="0">
                  <a:ln cap="flat" cmpd="sng" w="9525">
                    <a:solidFill>
                      <a:srgbClr val="FCE5CD"/>
                    </a:solidFill>
                    <a:prstDash val="solid"/>
                    <a:round/>
                    <a:headEnd len="sm" w="sm" type="none"/>
                    <a:tailEnd len="sm" w="sm" type="none"/>
                  </a:ln>
                  <a:solidFill>
                    <a:srgbClr val="FF9900"/>
                  </a:solidFill>
                  <a:latin typeface="Arial"/>
                </a:rPr>
                <a:t>?</a:t>
              </a:r>
            </a:p>
          </p:txBody>
        </p:sp>
        <p:sp>
          <p:nvSpPr>
            <p:cNvPr id="86" name="Google Shape;86;p14"/>
            <p:cNvSpPr/>
            <p:nvPr/>
          </p:nvSpPr>
          <p:spPr>
            <a:xfrm rot="1236719">
              <a:off x="3368693" y="2091387"/>
              <a:ext cx="230247" cy="437928"/>
            </a:xfrm>
            <a:prstGeom prst="rect">
              <a:avLst/>
            </a:prstGeom>
          </p:spPr>
          <p:txBody>
            <a:bodyPr>
              <a:prstTxWarp prst="textPlain"/>
            </a:bodyPr>
            <a:lstStyle/>
            <a:p>
              <a:pPr lvl="0" algn="ctr"/>
              <a:r>
                <a:rPr b="0" i="0">
                  <a:ln cap="flat" cmpd="sng" w="9525">
                    <a:solidFill>
                      <a:srgbClr val="FCE5CD"/>
                    </a:solidFill>
                    <a:prstDash val="solid"/>
                    <a:round/>
                    <a:headEnd len="sm" w="sm" type="none"/>
                    <a:tailEnd len="sm" w="sm" type="none"/>
                  </a:ln>
                  <a:solidFill>
                    <a:srgbClr val="FF9900"/>
                  </a:solidFill>
                  <a:latin typeface="Arial"/>
                </a:rPr>
                <a:t>?</a:t>
              </a:r>
            </a:p>
          </p:txBody>
        </p:sp>
        <p:sp>
          <p:nvSpPr>
            <p:cNvPr id="87" name="Google Shape;87;p14"/>
            <p:cNvSpPr/>
            <p:nvPr/>
          </p:nvSpPr>
          <p:spPr>
            <a:xfrm rot="1236719">
              <a:off x="2807318" y="1938987"/>
              <a:ext cx="230247" cy="437928"/>
            </a:xfrm>
            <a:prstGeom prst="rect">
              <a:avLst/>
            </a:prstGeom>
          </p:spPr>
          <p:txBody>
            <a:bodyPr>
              <a:prstTxWarp prst="textPlain"/>
            </a:bodyPr>
            <a:lstStyle/>
            <a:p>
              <a:pPr lvl="0" algn="ctr"/>
              <a:r>
                <a:rPr b="0" i="0">
                  <a:ln cap="flat" cmpd="sng" w="9525">
                    <a:solidFill>
                      <a:srgbClr val="FCE5CD"/>
                    </a:solidFill>
                    <a:prstDash val="solid"/>
                    <a:round/>
                    <a:headEnd len="sm" w="sm" type="none"/>
                    <a:tailEnd len="sm" w="sm" type="none"/>
                  </a:ln>
                  <a:solidFill>
                    <a:srgbClr val="FF9900"/>
                  </a:solidFill>
                  <a:latin typeface="Arial"/>
                </a:rPr>
                <a:t>?</a:t>
              </a: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2"/>
          <p:cNvPicPr preferRelativeResize="0"/>
          <p:nvPr/>
        </p:nvPicPr>
        <p:blipFill>
          <a:blip r:embed="rId3">
            <a:alphaModFix/>
          </a:blip>
          <a:stretch>
            <a:fillRect/>
          </a:stretch>
        </p:blipFill>
        <p:spPr>
          <a:xfrm>
            <a:off x="159288" y="1069875"/>
            <a:ext cx="4915034" cy="3686275"/>
          </a:xfrm>
          <a:prstGeom prst="rect">
            <a:avLst/>
          </a:prstGeom>
          <a:noFill/>
          <a:ln>
            <a:noFill/>
          </a:ln>
        </p:spPr>
      </p:pic>
      <p:pic>
        <p:nvPicPr>
          <p:cNvPr id="225" name="Google Shape;225;p32"/>
          <p:cNvPicPr preferRelativeResize="0"/>
          <p:nvPr/>
        </p:nvPicPr>
        <p:blipFill rotWithShape="1">
          <a:blip r:embed="rId4">
            <a:alphaModFix amt="17000"/>
          </a:blip>
          <a:srcRect b="6589" l="0" r="0" t="6597"/>
          <a:stretch/>
        </p:blipFill>
        <p:spPr>
          <a:xfrm>
            <a:off x="0" y="0"/>
            <a:ext cx="9144003" cy="5143498"/>
          </a:xfrm>
          <a:prstGeom prst="rect">
            <a:avLst/>
          </a:prstGeom>
          <a:noFill/>
          <a:ln>
            <a:noFill/>
          </a:ln>
        </p:spPr>
      </p:pic>
      <p:sp>
        <p:nvSpPr>
          <p:cNvPr id="226" name="Google Shape;226;p32"/>
          <p:cNvSpPr/>
          <p:nvPr/>
        </p:nvSpPr>
        <p:spPr>
          <a:xfrm>
            <a:off x="5101800" y="1356250"/>
            <a:ext cx="3730500" cy="2669400"/>
          </a:xfrm>
          <a:prstGeom prst="wedgeEllipseCallout">
            <a:avLst>
              <a:gd fmla="val -20833" name="adj1"/>
              <a:gd fmla="val 62500" name="adj2"/>
            </a:avLst>
          </a:prstGeom>
          <a:solidFill>
            <a:srgbClr val="F6B2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CE5CD"/>
                </a:solidFill>
                <a:latin typeface="Open Sans"/>
                <a:ea typeface="Open Sans"/>
                <a:cs typeface="Open Sans"/>
                <a:sym typeface="Open Sans"/>
              </a:rPr>
              <a:t>Movies with higher IMDB ratings tend to have longer durations</a:t>
            </a:r>
            <a:endParaRPr b="1">
              <a:solidFill>
                <a:srgbClr val="FCE5CD"/>
              </a:solidFill>
              <a:latin typeface="Open Sans"/>
              <a:ea typeface="Open Sans"/>
              <a:cs typeface="Open Sans"/>
              <a:sym typeface="Open Sans"/>
            </a:endParaRPr>
          </a:p>
          <a:p>
            <a:pPr indent="0" lvl="0" marL="0" rtl="0" algn="l">
              <a:spcBef>
                <a:spcPts val="0"/>
              </a:spcBef>
              <a:spcAft>
                <a:spcPts val="0"/>
              </a:spcAft>
              <a:buNone/>
            </a:pPr>
            <a:r>
              <a:t/>
            </a:r>
            <a:endParaRPr b="1">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(0.29) means weak correlation, but p</a:t>
            </a:r>
            <a:r>
              <a:rPr lang="en">
                <a:solidFill>
                  <a:srgbClr val="FCE5CD"/>
                </a:solidFill>
                <a:latin typeface="Open Sans"/>
                <a:ea typeface="Open Sans"/>
                <a:cs typeface="Open Sans"/>
                <a:sym typeface="Open Sans"/>
              </a:rPr>
              <a:t>-value (3.17e-10)&lt;.05 indicates statistical significance</a:t>
            </a:r>
            <a:endParaRPr b="1">
              <a:solidFill>
                <a:srgbClr val="FCE5CD"/>
              </a:solidFill>
              <a:latin typeface="Open Sans"/>
              <a:ea typeface="Open Sans"/>
              <a:cs typeface="Open Sans"/>
              <a:sym typeface="Open Sans"/>
            </a:endParaRPr>
          </a:p>
          <a:p>
            <a:pPr indent="0" lvl="0" marL="0" rtl="0" algn="ctr">
              <a:spcBef>
                <a:spcPts val="0"/>
              </a:spcBef>
              <a:spcAft>
                <a:spcPts val="0"/>
              </a:spcAft>
              <a:buNone/>
            </a:pPr>
            <a:r>
              <a:t/>
            </a:r>
            <a:endParaRPr>
              <a:solidFill>
                <a:srgbClr val="FCE5CD"/>
              </a:solidFill>
              <a:latin typeface="Open Sans"/>
              <a:ea typeface="Open Sans"/>
              <a:cs typeface="Open Sans"/>
              <a:sym typeface="Open Sans"/>
            </a:endParaRPr>
          </a:p>
        </p:txBody>
      </p:sp>
      <p:sp>
        <p:nvSpPr>
          <p:cNvPr id="227" name="Google Shape;227;p32"/>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Duration vs IMDB Viewer Rating</a:t>
            </a:r>
            <a:endParaRPr>
              <a:solidFill>
                <a:srgbClr val="FF99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3"/>
          <p:cNvPicPr preferRelativeResize="0"/>
          <p:nvPr/>
        </p:nvPicPr>
        <p:blipFill rotWithShape="1">
          <a:blip r:embed="rId3">
            <a:alphaModFix amt="17000"/>
          </a:blip>
          <a:srcRect b="6589" l="0" r="0" t="6597"/>
          <a:stretch/>
        </p:blipFill>
        <p:spPr>
          <a:xfrm>
            <a:off x="0" y="0"/>
            <a:ext cx="9144003" cy="5143498"/>
          </a:xfrm>
          <a:prstGeom prst="rect">
            <a:avLst/>
          </a:prstGeom>
          <a:noFill/>
          <a:ln>
            <a:noFill/>
          </a:ln>
        </p:spPr>
      </p:pic>
      <p:sp>
        <p:nvSpPr>
          <p:cNvPr id="233" name="Google Shape;233;p33"/>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Duration vs IMDB Viewer Rating</a:t>
            </a:r>
            <a:endParaRPr>
              <a:solidFill>
                <a:srgbClr val="FF9900"/>
              </a:solidFill>
            </a:endParaRPr>
          </a:p>
          <a:p>
            <a:pPr indent="0" lvl="0" marL="0" rtl="0" algn="l">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234" name="Google Shape;234;p33"/>
          <p:cNvPicPr preferRelativeResize="0"/>
          <p:nvPr/>
        </p:nvPicPr>
        <p:blipFill>
          <a:blip r:embed="rId4">
            <a:alphaModFix/>
          </a:blip>
          <a:stretch>
            <a:fillRect/>
          </a:stretch>
        </p:blipFill>
        <p:spPr>
          <a:xfrm>
            <a:off x="660075" y="1051575"/>
            <a:ext cx="7703726" cy="3994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247650" y="1233488"/>
            <a:ext cx="4381500" cy="3286125"/>
          </a:xfrm>
          <a:prstGeom prst="rect">
            <a:avLst/>
          </a:prstGeom>
          <a:noFill/>
          <a:ln>
            <a:noFill/>
          </a:ln>
        </p:spPr>
      </p:pic>
      <p:pic>
        <p:nvPicPr>
          <p:cNvPr id="240" name="Google Shape;240;p34"/>
          <p:cNvPicPr preferRelativeResize="0"/>
          <p:nvPr/>
        </p:nvPicPr>
        <p:blipFill rotWithShape="1">
          <a:blip r:embed="rId4">
            <a:alphaModFix amt="17000"/>
          </a:blip>
          <a:srcRect b="3165" l="0" r="0" t="6906"/>
          <a:stretch/>
        </p:blipFill>
        <p:spPr>
          <a:xfrm>
            <a:off x="0" y="0"/>
            <a:ext cx="9144000" cy="5143499"/>
          </a:xfrm>
          <a:prstGeom prst="rect">
            <a:avLst/>
          </a:prstGeom>
          <a:noFill/>
          <a:ln>
            <a:noFill/>
          </a:ln>
        </p:spPr>
      </p:pic>
      <p:sp>
        <p:nvSpPr>
          <p:cNvPr id="241" name="Google Shape;241;p34"/>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Duration vs Worldwide Sales</a:t>
            </a:r>
            <a:endParaRPr>
              <a:solidFill>
                <a:srgbClr val="FF9900"/>
              </a:solidFill>
            </a:endParaRPr>
          </a:p>
        </p:txBody>
      </p:sp>
      <p:sp>
        <p:nvSpPr>
          <p:cNvPr id="242" name="Google Shape;242;p34"/>
          <p:cNvSpPr/>
          <p:nvPr/>
        </p:nvSpPr>
        <p:spPr>
          <a:xfrm>
            <a:off x="5101800" y="1356250"/>
            <a:ext cx="3730500" cy="2669400"/>
          </a:xfrm>
          <a:prstGeom prst="wedgeEllipseCallout">
            <a:avLst>
              <a:gd fmla="val -20833" name="adj1"/>
              <a:gd fmla="val 62500" name="adj2"/>
            </a:avLst>
          </a:prstGeom>
          <a:solidFill>
            <a:srgbClr val="F6B2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CE5CD"/>
                </a:solidFill>
                <a:latin typeface="Open Sans"/>
                <a:ea typeface="Open Sans"/>
                <a:cs typeface="Open Sans"/>
                <a:sym typeface="Open Sans"/>
              </a:rPr>
              <a:t>Movies with higher IMDB ratings tend to have higher worldwide sales</a:t>
            </a:r>
            <a:endParaRPr b="1">
              <a:solidFill>
                <a:srgbClr val="FCE5CD"/>
              </a:solidFill>
              <a:latin typeface="Open Sans"/>
              <a:ea typeface="Open Sans"/>
              <a:cs typeface="Open Sans"/>
              <a:sym typeface="Open Sans"/>
            </a:endParaRPr>
          </a:p>
          <a:p>
            <a:pPr indent="0" lvl="0" marL="0" rtl="0" algn="l">
              <a:spcBef>
                <a:spcPts val="0"/>
              </a:spcBef>
              <a:spcAft>
                <a:spcPts val="0"/>
              </a:spcAft>
              <a:buNone/>
            </a:pPr>
            <a:r>
              <a:t/>
            </a:r>
            <a:endParaRPr b="1">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a:t>
            </a:r>
            <a:r>
              <a:rPr lang="en">
                <a:solidFill>
                  <a:srgbClr val="FCE5CD"/>
                </a:solidFill>
                <a:latin typeface="Open Sans"/>
                <a:ea typeface="Open Sans"/>
                <a:cs typeface="Open Sans"/>
                <a:sym typeface="Open Sans"/>
              </a:rPr>
              <a:t>-value (0.21) shows weak correlation, but p-value (6.8e-06)&lt;.05 indicates statistical significance</a:t>
            </a:r>
            <a:endParaRPr b="1">
              <a:solidFill>
                <a:srgbClr val="FCE5CD"/>
              </a:solidFill>
              <a:latin typeface="Open Sans"/>
              <a:ea typeface="Open Sans"/>
              <a:cs typeface="Open Sans"/>
              <a:sym typeface="Open Sans"/>
            </a:endParaRPr>
          </a:p>
          <a:p>
            <a:pPr indent="0" lvl="0" marL="0" rtl="0" algn="ctr">
              <a:spcBef>
                <a:spcPts val="0"/>
              </a:spcBef>
              <a:spcAft>
                <a:spcPts val="0"/>
              </a:spcAft>
              <a:buNone/>
            </a:pPr>
            <a:r>
              <a:t/>
            </a:r>
            <a:endParaRPr>
              <a:solidFill>
                <a:srgbClr val="FCE5CD"/>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5"/>
          <p:cNvPicPr preferRelativeResize="0"/>
          <p:nvPr/>
        </p:nvPicPr>
        <p:blipFill rotWithShape="1">
          <a:blip r:embed="rId3">
            <a:alphaModFix amt="17000"/>
          </a:blip>
          <a:srcRect b="3165" l="0" r="0" t="6906"/>
          <a:stretch/>
        </p:blipFill>
        <p:spPr>
          <a:xfrm>
            <a:off x="0" y="0"/>
            <a:ext cx="9144000" cy="5143499"/>
          </a:xfrm>
          <a:prstGeom prst="rect">
            <a:avLst/>
          </a:prstGeom>
          <a:noFill/>
          <a:ln>
            <a:noFill/>
          </a:ln>
        </p:spPr>
      </p:pic>
      <p:sp>
        <p:nvSpPr>
          <p:cNvPr id="248" name="Google Shape;248;p35"/>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Duration vs Worldwide Sales</a:t>
            </a:r>
            <a:endParaRPr>
              <a:solidFill>
                <a:srgbClr val="FF9900"/>
              </a:solidFill>
            </a:endParaRPr>
          </a:p>
          <a:p>
            <a:pPr indent="0" lvl="0" marL="0" rtl="0" algn="l">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249" name="Google Shape;249;p35"/>
          <p:cNvPicPr preferRelativeResize="0"/>
          <p:nvPr/>
        </p:nvPicPr>
        <p:blipFill>
          <a:blip r:embed="rId4">
            <a:alphaModFix/>
          </a:blip>
          <a:stretch>
            <a:fillRect/>
          </a:stretch>
        </p:blipFill>
        <p:spPr>
          <a:xfrm>
            <a:off x="660075" y="1126900"/>
            <a:ext cx="7703725" cy="3925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Profit Margin vs. IMDB Rating</a:t>
            </a:r>
            <a:endParaRPr>
              <a:solidFill>
                <a:srgbClr val="FF9900"/>
              </a:solidFill>
            </a:endParaRPr>
          </a:p>
        </p:txBody>
      </p:sp>
      <p:pic>
        <p:nvPicPr>
          <p:cNvPr id="255" name="Google Shape;255;p36"/>
          <p:cNvPicPr preferRelativeResize="0"/>
          <p:nvPr/>
        </p:nvPicPr>
        <p:blipFill>
          <a:blip r:embed="rId3">
            <a:alphaModFix/>
          </a:blip>
          <a:stretch>
            <a:fillRect/>
          </a:stretch>
        </p:blipFill>
        <p:spPr>
          <a:xfrm>
            <a:off x="259675" y="1076231"/>
            <a:ext cx="4915026" cy="3686269"/>
          </a:xfrm>
          <a:prstGeom prst="rect">
            <a:avLst/>
          </a:prstGeom>
          <a:noFill/>
          <a:ln>
            <a:noFill/>
          </a:ln>
        </p:spPr>
      </p:pic>
      <p:pic>
        <p:nvPicPr>
          <p:cNvPr id="256" name="Google Shape;256;p36"/>
          <p:cNvPicPr preferRelativeResize="0"/>
          <p:nvPr/>
        </p:nvPicPr>
        <p:blipFill>
          <a:blip r:embed="rId4">
            <a:alphaModFix amt="30000"/>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
        <p:nvSpPr>
          <p:cNvPr id="257" name="Google Shape;257;p36"/>
          <p:cNvSpPr/>
          <p:nvPr/>
        </p:nvSpPr>
        <p:spPr>
          <a:xfrm>
            <a:off x="5101800" y="1356250"/>
            <a:ext cx="3730500" cy="2669400"/>
          </a:xfrm>
          <a:prstGeom prst="wedgeEllipseCallout">
            <a:avLst>
              <a:gd fmla="val -20833" name="adj1"/>
              <a:gd fmla="val 62500" name="adj2"/>
            </a:avLst>
          </a:prstGeom>
          <a:solidFill>
            <a:srgbClr val="F6B2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CE5CD"/>
                </a:solidFill>
                <a:latin typeface="Open Sans"/>
                <a:ea typeface="Open Sans"/>
                <a:cs typeface="Open Sans"/>
                <a:sym typeface="Open Sans"/>
              </a:rPr>
              <a:t> Movies with higher IMDB ratings tend to have higher profit margins</a:t>
            </a:r>
            <a:endParaRPr b="1">
              <a:solidFill>
                <a:srgbClr val="FCE5CD"/>
              </a:solidFill>
              <a:latin typeface="Open Sans"/>
              <a:ea typeface="Open Sans"/>
              <a:cs typeface="Open Sans"/>
              <a:sym typeface="Open Sans"/>
            </a:endParaRPr>
          </a:p>
          <a:p>
            <a:pPr indent="0" lvl="0" marL="0" rtl="0" algn="l">
              <a:spcBef>
                <a:spcPts val="0"/>
              </a:spcBef>
              <a:spcAft>
                <a:spcPts val="0"/>
              </a:spcAft>
              <a:buNone/>
            </a:pPr>
            <a:r>
              <a:t/>
            </a:r>
            <a:endParaRPr b="1">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a:t>
            </a:r>
            <a:r>
              <a:rPr lang="en">
                <a:solidFill>
                  <a:srgbClr val="FCE5CD"/>
                </a:solidFill>
                <a:latin typeface="Open Sans"/>
                <a:ea typeface="Open Sans"/>
                <a:cs typeface="Open Sans"/>
                <a:sym typeface="Open Sans"/>
              </a:rPr>
              <a:t>-value (0.38) </a:t>
            </a:r>
            <a:r>
              <a:rPr lang="en">
                <a:solidFill>
                  <a:srgbClr val="FCE5CD"/>
                </a:solidFill>
                <a:latin typeface="Open Sans"/>
                <a:ea typeface="Open Sans"/>
                <a:cs typeface="Open Sans"/>
                <a:sym typeface="Open Sans"/>
              </a:rPr>
              <a:t>shows moderate correlation </a:t>
            </a:r>
            <a:r>
              <a:rPr lang="en">
                <a:solidFill>
                  <a:srgbClr val="FCE5CD"/>
                </a:solidFill>
                <a:latin typeface="Open Sans"/>
                <a:ea typeface="Open Sans"/>
                <a:cs typeface="Open Sans"/>
                <a:sym typeface="Open Sans"/>
              </a:rPr>
              <a:t>and p-value (4.82e-17)&lt;.05 indicates statistical significance</a:t>
            </a:r>
            <a:endParaRPr b="1">
              <a:solidFill>
                <a:srgbClr val="FCE5CD"/>
              </a:solidFill>
              <a:latin typeface="Open Sans"/>
              <a:ea typeface="Open Sans"/>
              <a:cs typeface="Open Sans"/>
              <a:sym typeface="Open Sans"/>
            </a:endParaRPr>
          </a:p>
          <a:p>
            <a:pPr indent="0" lvl="0" marL="0" rtl="0" algn="ctr">
              <a:spcBef>
                <a:spcPts val="0"/>
              </a:spcBef>
              <a:spcAft>
                <a:spcPts val="0"/>
              </a:spcAft>
              <a:buNone/>
            </a:pPr>
            <a:r>
              <a:t/>
            </a:r>
            <a:endParaRPr>
              <a:solidFill>
                <a:srgbClr val="FCE5CD"/>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7"/>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
        <p:nvSpPr>
          <p:cNvPr id="263" name="Google Shape;263;p37"/>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Profit Margin vs. IMDB Rating</a:t>
            </a:r>
            <a:endParaRPr>
              <a:solidFill>
                <a:srgbClr val="FF9900"/>
              </a:solidFill>
            </a:endParaRPr>
          </a:p>
          <a:p>
            <a:pPr indent="0" lvl="0" marL="0" rtl="0" algn="l">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264" name="Google Shape;264;p37"/>
          <p:cNvPicPr preferRelativeResize="0"/>
          <p:nvPr/>
        </p:nvPicPr>
        <p:blipFill>
          <a:blip r:embed="rId4">
            <a:alphaModFix/>
          </a:blip>
          <a:stretch>
            <a:fillRect/>
          </a:stretch>
        </p:blipFill>
        <p:spPr>
          <a:xfrm>
            <a:off x="1006100" y="1102550"/>
            <a:ext cx="7131800" cy="3938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8"/>
          <p:cNvPicPr preferRelativeResize="0"/>
          <p:nvPr/>
        </p:nvPicPr>
        <p:blipFill>
          <a:blip r:embed="rId3">
            <a:alphaModFix amt="30000"/>
          </a:blip>
          <a:stretch>
            <a:fillRect/>
          </a:stretch>
        </p:blipFill>
        <p:spPr>
          <a:xfrm>
            <a:off x="-1052075" y="0"/>
            <a:ext cx="10618836" cy="5143501"/>
          </a:xfrm>
          <a:prstGeom prst="rect">
            <a:avLst/>
          </a:prstGeom>
          <a:noFill/>
          <a:ln>
            <a:noFill/>
          </a:ln>
          <a:effectLst>
            <a:outerShdw blurRad="57150" rotWithShape="0" algn="bl" dir="5400000" dist="19050">
              <a:srgbClr val="000000">
                <a:alpha val="50000"/>
              </a:srgbClr>
            </a:outerShdw>
          </a:effectLst>
        </p:spPr>
      </p:pic>
      <p:graphicFrame>
        <p:nvGraphicFramePr>
          <p:cNvPr id="270" name="Google Shape;270;p38"/>
          <p:cNvGraphicFramePr/>
          <p:nvPr/>
        </p:nvGraphicFramePr>
        <p:xfrm>
          <a:off x="4521000" y="556650"/>
          <a:ext cx="3000000" cy="3000000"/>
        </p:xfrm>
        <a:graphic>
          <a:graphicData uri="http://schemas.openxmlformats.org/drawingml/2006/table">
            <a:tbl>
              <a:tblPr>
                <a:noFill/>
                <a:tableStyleId>{7D016A02-8A6D-4A12-ABD8-45E912DA9175}</a:tableStyleId>
              </a:tblPr>
              <a:tblGrid>
                <a:gridCol w="979925"/>
                <a:gridCol w="650350"/>
                <a:gridCol w="572925"/>
                <a:gridCol w="734400"/>
                <a:gridCol w="734400"/>
                <a:gridCol w="874800"/>
              </a:tblGrid>
              <a:tr h="482675">
                <a:tc>
                  <a:txBody>
                    <a:bodyPr/>
                    <a:lstStyle/>
                    <a:p>
                      <a:pPr indent="0" lvl="0" marL="0" rtl="0" algn="l">
                        <a:spcBef>
                          <a:spcPts val="0"/>
                        </a:spcBef>
                        <a:spcAft>
                          <a:spcPts val="0"/>
                        </a:spcAft>
                        <a:buNone/>
                      </a:pPr>
                      <a:r>
                        <a:rPr b="1" lang="en" sz="800"/>
                        <a:t>Hypothesis</a:t>
                      </a:r>
                      <a:endParaRPr b="1" sz="800"/>
                    </a:p>
                  </a:txBody>
                  <a:tcPr marT="91425" marB="91425" marR="91425" marL="91425"/>
                </a:tc>
                <a:tc>
                  <a:txBody>
                    <a:bodyPr/>
                    <a:lstStyle/>
                    <a:p>
                      <a:pPr indent="0" lvl="0" marL="0" rtl="0" algn="l">
                        <a:spcBef>
                          <a:spcPts val="0"/>
                        </a:spcBef>
                        <a:spcAft>
                          <a:spcPts val="0"/>
                        </a:spcAft>
                        <a:buNone/>
                      </a:pPr>
                      <a:r>
                        <a:rPr b="1" lang="en" sz="800"/>
                        <a:t>P-Value</a:t>
                      </a:r>
                      <a:endParaRPr b="1" sz="800"/>
                    </a:p>
                  </a:txBody>
                  <a:tcPr marT="91425" marB="91425" marR="91425" marL="91425"/>
                </a:tc>
                <a:tc>
                  <a:txBody>
                    <a:bodyPr/>
                    <a:lstStyle/>
                    <a:p>
                      <a:pPr indent="0" lvl="0" marL="0" rtl="0" algn="l">
                        <a:spcBef>
                          <a:spcPts val="0"/>
                        </a:spcBef>
                        <a:spcAft>
                          <a:spcPts val="0"/>
                        </a:spcAft>
                        <a:buNone/>
                      </a:pPr>
                      <a:r>
                        <a:rPr b="1" lang="en" sz="800"/>
                        <a:t>R-Value</a:t>
                      </a:r>
                      <a:endParaRPr b="1" sz="800"/>
                    </a:p>
                  </a:txBody>
                  <a:tcPr marT="91425" marB="91425" marR="91425" marL="91425"/>
                </a:tc>
                <a:tc>
                  <a:txBody>
                    <a:bodyPr/>
                    <a:lstStyle/>
                    <a:p>
                      <a:pPr indent="0" lvl="0" marL="0" rtl="0" algn="l">
                        <a:spcBef>
                          <a:spcPts val="0"/>
                        </a:spcBef>
                        <a:spcAft>
                          <a:spcPts val="0"/>
                        </a:spcAft>
                        <a:buNone/>
                      </a:pPr>
                      <a:r>
                        <a:rPr b="1" lang="en" sz="800"/>
                        <a:t>T-Statistic</a:t>
                      </a:r>
                      <a:endParaRPr b="1" sz="800"/>
                    </a:p>
                  </a:txBody>
                  <a:tcPr marT="91425" marB="91425" marR="91425" marL="91425"/>
                </a:tc>
                <a:tc>
                  <a:txBody>
                    <a:bodyPr/>
                    <a:lstStyle/>
                    <a:p>
                      <a:pPr indent="0" lvl="0" marL="0" rtl="0" algn="l">
                        <a:spcBef>
                          <a:spcPts val="0"/>
                        </a:spcBef>
                        <a:spcAft>
                          <a:spcPts val="0"/>
                        </a:spcAft>
                        <a:buNone/>
                      </a:pPr>
                      <a:r>
                        <a:rPr b="1" lang="en" sz="800"/>
                        <a:t>F-Statistic</a:t>
                      </a:r>
                      <a:endParaRPr b="1" sz="800"/>
                    </a:p>
                  </a:txBody>
                  <a:tcPr marT="91425" marB="91425" marR="91425" marL="91425"/>
                </a:tc>
                <a:tc>
                  <a:txBody>
                    <a:bodyPr/>
                    <a:lstStyle/>
                    <a:p>
                      <a:pPr indent="0" lvl="0" marL="0" rtl="0" algn="l">
                        <a:spcBef>
                          <a:spcPts val="0"/>
                        </a:spcBef>
                        <a:spcAft>
                          <a:spcPts val="0"/>
                        </a:spcAft>
                        <a:buNone/>
                      </a:pPr>
                      <a:r>
                        <a:rPr b="1" lang="en" sz="800"/>
                        <a:t>Null Hypothesis Determination</a:t>
                      </a:r>
                      <a:endParaRPr b="1" sz="800"/>
                    </a:p>
                  </a:txBody>
                  <a:tcPr marT="91425" marB="91425" marR="91425" marL="91425"/>
                </a:tc>
              </a:tr>
              <a:tr h="641575">
                <a:tc>
                  <a:txBody>
                    <a:bodyPr/>
                    <a:lstStyle/>
                    <a:p>
                      <a:pPr indent="0" lvl="0" marL="0" rtl="0" algn="l">
                        <a:spcBef>
                          <a:spcPts val="0"/>
                        </a:spcBef>
                        <a:spcAft>
                          <a:spcPts val="0"/>
                        </a:spcAft>
                        <a:buNone/>
                      </a:pPr>
                      <a:r>
                        <a:rPr b="1" lang="en" sz="800"/>
                        <a:t>Production Cost vs. Worldwide Sales</a:t>
                      </a:r>
                      <a:endParaRPr b="1" sz="800"/>
                    </a:p>
                  </a:txBody>
                  <a:tcPr marT="91425" marB="91425" marR="91425" marL="91425"/>
                </a:tc>
                <a:tc>
                  <a:txBody>
                    <a:bodyPr/>
                    <a:lstStyle/>
                    <a:p>
                      <a:pPr indent="0" lvl="0" marL="0" rtl="0" algn="l">
                        <a:spcBef>
                          <a:spcPts val="0"/>
                        </a:spcBef>
                        <a:spcAft>
                          <a:spcPts val="0"/>
                        </a:spcAft>
                        <a:buNone/>
                      </a:pPr>
                      <a:r>
                        <a:rPr lang="en" sz="800"/>
                        <a:t>3.29e-38</a:t>
                      </a:r>
                      <a:endParaRPr sz="800"/>
                    </a:p>
                  </a:txBody>
                  <a:tcPr marT="91425" marB="91425" marR="91425" marL="91425"/>
                </a:tc>
                <a:tc>
                  <a:txBody>
                    <a:bodyPr/>
                    <a:lstStyle/>
                    <a:p>
                      <a:pPr indent="0" lvl="0" marL="0" rtl="0" algn="l">
                        <a:spcBef>
                          <a:spcPts val="0"/>
                        </a:spcBef>
                        <a:spcAft>
                          <a:spcPts val="0"/>
                        </a:spcAft>
                        <a:buNone/>
                      </a:pPr>
                      <a:r>
                        <a:rPr lang="en" sz="800"/>
                        <a:t>.55</a:t>
                      </a:r>
                      <a:endParaRPr sz="800"/>
                    </a:p>
                  </a:txBody>
                  <a:tcPr marT="91425" marB="91425" marR="91425" marL="91425"/>
                </a:tc>
                <a:tc>
                  <a:txBody>
                    <a:bodyPr/>
                    <a:lstStyle/>
                    <a:p>
                      <a:pPr indent="0" lvl="0" marL="0" rtl="0" algn="l">
                        <a:spcBef>
                          <a:spcPts val="0"/>
                        </a:spcBef>
                        <a:spcAft>
                          <a:spcPts val="0"/>
                        </a:spcAft>
                        <a:buNone/>
                      </a:pPr>
                      <a:r>
                        <a:rPr lang="en" sz="800"/>
                        <a:t>N/A</a:t>
                      </a:r>
                      <a:endParaRPr sz="800"/>
                    </a:p>
                  </a:txBody>
                  <a:tcPr marT="91425" marB="91425" marR="91425" marL="91425"/>
                </a:tc>
                <a:tc>
                  <a:txBody>
                    <a:bodyPr/>
                    <a:lstStyle/>
                    <a:p>
                      <a:pPr indent="0" lvl="0" marL="0" rtl="0" algn="l">
                        <a:spcBef>
                          <a:spcPts val="0"/>
                        </a:spcBef>
                        <a:spcAft>
                          <a:spcPts val="0"/>
                        </a:spcAft>
                        <a:buNone/>
                      </a:pPr>
                      <a:r>
                        <a:rPr lang="en" sz="800"/>
                        <a:t>N/A</a:t>
                      </a:r>
                      <a:endParaRPr sz="800"/>
                    </a:p>
                  </a:txBody>
                  <a:tcPr marT="91425" marB="91425" marR="91425" marL="91425"/>
                </a:tc>
                <a:tc>
                  <a:txBody>
                    <a:bodyPr/>
                    <a:lstStyle/>
                    <a:p>
                      <a:pPr indent="0" lvl="0" marL="0" rtl="0" algn="l">
                        <a:spcBef>
                          <a:spcPts val="0"/>
                        </a:spcBef>
                        <a:spcAft>
                          <a:spcPts val="0"/>
                        </a:spcAft>
                        <a:buNone/>
                      </a:pPr>
                      <a:r>
                        <a:rPr lang="en" sz="800"/>
                        <a:t>Reject</a:t>
                      </a:r>
                      <a:endParaRPr sz="800"/>
                    </a:p>
                  </a:txBody>
                  <a:tcPr marT="91425" marB="91425" marR="91425" marL="91425"/>
                </a:tc>
              </a:tr>
              <a:tr h="482675">
                <a:tc>
                  <a:txBody>
                    <a:bodyPr/>
                    <a:lstStyle/>
                    <a:p>
                      <a:pPr indent="0" lvl="0" marL="0" rtl="0" algn="l">
                        <a:spcBef>
                          <a:spcPts val="0"/>
                        </a:spcBef>
                        <a:spcAft>
                          <a:spcPts val="0"/>
                        </a:spcAft>
                        <a:buNone/>
                      </a:pPr>
                      <a:r>
                        <a:rPr b="1" lang="en" sz="800"/>
                        <a:t>Genre vs. Profit Margin</a:t>
                      </a:r>
                      <a:endParaRPr b="1" sz="800"/>
                    </a:p>
                  </a:txBody>
                  <a:tcPr marT="91425" marB="91425" marR="91425" marL="91425"/>
                </a:tc>
                <a:tc>
                  <a:txBody>
                    <a:bodyPr/>
                    <a:lstStyle/>
                    <a:p>
                      <a:pPr indent="0" lvl="0" marL="0" rtl="0" algn="l">
                        <a:spcBef>
                          <a:spcPts val="0"/>
                        </a:spcBef>
                        <a:spcAft>
                          <a:spcPts val="0"/>
                        </a:spcAft>
                        <a:buNone/>
                      </a:pPr>
                      <a:r>
                        <a:rPr lang="en" sz="800"/>
                        <a:t>.005</a:t>
                      </a:r>
                      <a:endParaRPr sz="800"/>
                    </a:p>
                  </a:txBody>
                  <a:tcPr marT="91425" marB="91425" marR="91425" marL="91425"/>
                </a:tc>
                <a:tc>
                  <a:txBody>
                    <a:bodyPr/>
                    <a:lstStyle/>
                    <a:p>
                      <a:pPr indent="0" lvl="0" marL="0" rtl="0" algn="l">
                        <a:spcBef>
                          <a:spcPts val="0"/>
                        </a:spcBef>
                        <a:spcAft>
                          <a:spcPts val="0"/>
                        </a:spcAft>
                        <a:buNone/>
                      </a:pPr>
                      <a:r>
                        <a:rPr lang="en" sz="800"/>
                        <a:t>N/A</a:t>
                      </a:r>
                      <a:endParaRPr sz="800">
                        <a:highlight>
                          <a:srgbClr val="CCCCCC"/>
                        </a:highlight>
                      </a:endParaRPr>
                    </a:p>
                  </a:txBody>
                  <a:tcPr marT="91425" marB="91425" marR="91425" marL="91425"/>
                </a:tc>
                <a:tc>
                  <a:txBody>
                    <a:bodyPr/>
                    <a:lstStyle/>
                    <a:p>
                      <a:pPr indent="0" lvl="0" marL="0" rtl="0" algn="l">
                        <a:spcBef>
                          <a:spcPts val="0"/>
                        </a:spcBef>
                        <a:spcAft>
                          <a:spcPts val="0"/>
                        </a:spcAft>
                        <a:buNone/>
                      </a:pPr>
                      <a:r>
                        <a:rPr lang="en" sz="800"/>
                        <a:t>N/A</a:t>
                      </a:r>
                      <a:endParaRPr sz="800">
                        <a:highlight>
                          <a:srgbClr val="CCCCCC"/>
                        </a:highlight>
                      </a:endParaRPr>
                    </a:p>
                  </a:txBody>
                  <a:tcPr marT="91425" marB="91425" marR="91425" marL="91425"/>
                </a:tc>
                <a:tc>
                  <a:txBody>
                    <a:bodyPr/>
                    <a:lstStyle/>
                    <a:p>
                      <a:pPr indent="0" lvl="0" marL="0" rtl="0" algn="l">
                        <a:spcBef>
                          <a:spcPts val="0"/>
                        </a:spcBef>
                        <a:spcAft>
                          <a:spcPts val="0"/>
                        </a:spcAft>
                        <a:buNone/>
                      </a:pPr>
                      <a:r>
                        <a:rPr lang="en" sz="800"/>
                        <a:t>2.75</a:t>
                      </a:r>
                      <a:endParaRPr sz="800"/>
                    </a:p>
                  </a:txBody>
                  <a:tcPr marT="91425" marB="91425" marR="91425" marL="91425"/>
                </a:tc>
                <a:tc>
                  <a:txBody>
                    <a:bodyPr/>
                    <a:lstStyle/>
                    <a:p>
                      <a:pPr indent="0" lvl="0" marL="0" rtl="0" algn="l">
                        <a:spcBef>
                          <a:spcPts val="0"/>
                        </a:spcBef>
                        <a:spcAft>
                          <a:spcPts val="0"/>
                        </a:spcAft>
                        <a:buNone/>
                      </a:pPr>
                      <a:r>
                        <a:rPr lang="en" sz="800"/>
                        <a:t>Reject</a:t>
                      </a:r>
                      <a:endParaRPr sz="800"/>
                    </a:p>
                  </a:txBody>
                  <a:tcPr marT="91425" marB="91425" marR="91425" marL="91425"/>
                </a:tc>
              </a:tr>
              <a:tr h="482675">
                <a:tc>
                  <a:txBody>
                    <a:bodyPr/>
                    <a:lstStyle/>
                    <a:p>
                      <a:pPr indent="0" lvl="0" marL="0" rtl="0" algn="l">
                        <a:spcBef>
                          <a:spcPts val="0"/>
                        </a:spcBef>
                        <a:spcAft>
                          <a:spcPts val="0"/>
                        </a:spcAft>
                        <a:buNone/>
                      </a:pPr>
                      <a:r>
                        <a:rPr b="1" lang="en" sz="800"/>
                        <a:t>Opening Weekend vs. Worldwide Sales</a:t>
                      </a:r>
                      <a:endParaRPr b="1" sz="800"/>
                    </a:p>
                  </a:txBody>
                  <a:tcPr marT="91425" marB="91425" marR="91425" marL="91425"/>
                </a:tc>
                <a:tc>
                  <a:txBody>
                    <a:bodyPr/>
                    <a:lstStyle/>
                    <a:p>
                      <a:pPr indent="0" lvl="0" marL="0" rtl="0" algn="l">
                        <a:spcBef>
                          <a:spcPts val="0"/>
                        </a:spcBef>
                        <a:spcAft>
                          <a:spcPts val="0"/>
                        </a:spcAft>
                        <a:buNone/>
                      </a:pPr>
                      <a:r>
                        <a:rPr lang="en" sz="800"/>
                        <a:t>1.17e-107</a:t>
                      </a:r>
                      <a:endParaRPr sz="800"/>
                    </a:p>
                  </a:txBody>
                  <a:tcPr marT="91425" marB="91425" marR="91425" marL="91425"/>
                </a:tc>
                <a:tc>
                  <a:txBody>
                    <a:bodyPr/>
                    <a:lstStyle/>
                    <a:p>
                      <a:pPr indent="0" lvl="0" marL="0" rtl="0" algn="l">
                        <a:spcBef>
                          <a:spcPts val="0"/>
                        </a:spcBef>
                        <a:spcAft>
                          <a:spcPts val="0"/>
                        </a:spcAft>
                        <a:buNone/>
                      </a:pPr>
                      <a:r>
                        <a:rPr lang="en" sz="800"/>
                        <a:t>.81</a:t>
                      </a:r>
                      <a:endParaRPr sz="800"/>
                    </a:p>
                  </a:txBody>
                  <a:tcPr marT="91425" marB="91425" marR="91425" marL="91425"/>
                </a:tc>
                <a:tc>
                  <a:txBody>
                    <a:bodyPr/>
                    <a:lstStyle/>
                    <a:p>
                      <a:pPr indent="0" lvl="0" marL="0" rtl="0" algn="l">
                        <a:spcBef>
                          <a:spcPts val="0"/>
                        </a:spcBef>
                        <a:spcAft>
                          <a:spcPts val="0"/>
                        </a:spcAft>
                        <a:buNone/>
                      </a:pPr>
                      <a:r>
                        <a:rPr lang="en" sz="800"/>
                        <a:t>N/A</a:t>
                      </a:r>
                      <a:endParaRPr sz="800"/>
                    </a:p>
                  </a:txBody>
                  <a:tcPr marT="91425" marB="91425" marR="91425" marL="91425"/>
                </a:tc>
                <a:tc>
                  <a:txBody>
                    <a:bodyPr/>
                    <a:lstStyle/>
                    <a:p>
                      <a:pPr indent="0" lvl="0" marL="0" rtl="0" algn="l">
                        <a:spcBef>
                          <a:spcPts val="0"/>
                        </a:spcBef>
                        <a:spcAft>
                          <a:spcPts val="0"/>
                        </a:spcAft>
                        <a:buNone/>
                      </a:pPr>
                      <a:r>
                        <a:rPr lang="en" sz="800"/>
                        <a:t>N/A</a:t>
                      </a:r>
                      <a:endParaRPr sz="800"/>
                    </a:p>
                  </a:txBody>
                  <a:tcPr marT="91425" marB="91425" marR="91425" marL="91425"/>
                </a:tc>
                <a:tc>
                  <a:txBody>
                    <a:bodyPr/>
                    <a:lstStyle/>
                    <a:p>
                      <a:pPr indent="0" lvl="0" marL="0" rtl="0" algn="l">
                        <a:spcBef>
                          <a:spcPts val="0"/>
                        </a:spcBef>
                        <a:spcAft>
                          <a:spcPts val="0"/>
                        </a:spcAft>
                        <a:buNone/>
                      </a:pPr>
                      <a:r>
                        <a:rPr lang="en" sz="800"/>
                        <a:t>Reject</a:t>
                      </a:r>
                      <a:endParaRPr sz="800"/>
                    </a:p>
                  </a:txBody>
                  <a:tcPr marT="91425" marB="91425" marR="91425" marL="91425"/>
                </a:tc>
              </a:tr>
              <a:tr h="482675">
                <a:tc>
                  <a:txBody>
                    <a:bodyPr/>
                    <a:lstStyle/>
                    <a:p>
                      <a:pPr indent="0" lvl="0" marL="0" rtl="0" algn="l">
                        <a:spcBef>
                          <a:spcPts val="0"/>
                        </a:spcBef>
                        <a:spcAft>
                          <a:spcPts val="0"/>
                        </a:spcAft>
                        <a:buNone/>
                      </a:pPr>
                      <a:r>
                        <a:rPr b="1" lang="en" sz="800"/>
                        <a:t>Opening Weekend by Season</a:t>
                      </a:r>
                      <a:endParaRPr b="1" sz="800"/>
                    </a:p>
                  </a:txBody>
                  <a:tcPr marT="91425" marB="91425" marR="91425" marL="91425"/>
                </a:tc>
                <a:tc>
                  <a:txBody>
                    <a:bodyPr/>
                    <a:lstStyle/>
                    <a:p>
                      <a:pPr indent="0" lvl="0" marL="0" rtl="0" algn="l">
                        <a:spcBef>
                          <a:spcPts val="0"/>
                        </a:spcBef>
                        <a:spcAft>
                          <a:spcPts val="0"/>
                        </a:spcAft>
                        <a:buNone/>
                      </a:pPr>
                      <a:r>
                        <a:rPr lang="en" sz="800"/>
                        <a:t>.0994</a:t>
                      </a:r>
                      <a:endParaRPr sz="800"/>
                    </a:p>
                  </a:txBody>
                  <a:tcPr marT="91425" marB="91425" marR="91425" marL="91425"/>
                </a:tc>
                <a:tc>
                  <a:txBody>
                    <a:bodyPr/>
                    <a:lstStyle/>
                    <a:p>
                      <a:pPr indent="0" lvl="0" marL="0" rtl="0" algn="l">
                        <a:spcBef>
                          <a:spcPts val="0"/>
                        </a:spcBef>
                        <a:spcAft>
                          <a:spcPts val="0"/>
                        </a:spcAft>
                        <a:buNone/>
                      </a:pPr>
                      <a:r>
                        <a:rPr lang="en" sz="800"/>
                        <a:t>N/A</a:t>
                      </a:r>
                      <a:endParaRPr sz="800"/>
                    </a:p>
                  </a:txBody>
                  <a:tcPr marT="91425" marB="91425" marR="91425" marL="91425"/>
                </a:tc>
                <a:tc>
                  <a:txBody>
                    <a:bodyPr/>
                    <a:lstStyle/>
                    <a:p>
                      <a:pPr indent="0" lvl="0" marL="0" rtl="0" algn="l">
                        <a:spcBef>
                          <a:spcPts val="0"/>
                        </a:spcBef>
                        <a:spcAft>
                          <a:spcPts val="0"/>
                        </a:spcAft>
                        <a:buNone/>
                      </a:pPr>
                      <a:r>
                        <a:rPr lang="en" sz="800"/>
                        <a:t>1.65</a:t>
                      </a:r>
                      <a:endParaRPr sz="800"/>
                    </a:p>
                  </a:txBody>
                  <a:tcPr marT="91425" marB="91425" marR="91425" marL="91425"/>
                </a:tc>
                <a:tc>
                  <a:txBody>
                    <a:bodyPr/>
                    <a:lstStyle/>
                    <a:p>
                      <a:pPr indent="0" lvl="0" marL="0" rtl="0" algn="l">
                        <a:spcBef>
                          <a:spcPts val="0"/>
                        </a:spcBef>
                        <a:spcAft>
                          <a:spcPts val="0"/>
                        </a:spcAft>
                        <a:buNone/>
                      </a:pPr>
                      <a:r>
                        <a:rPr lang="en" sz="800"/>
                        <a:t>N/A</a:t>
                      </a:r>
                      <a:endParaRPr sz="800"/>
                    </a:p>
                  </a:txBody>
                  <a:tcPr marT="91425" marB="91425" marR="91425" marL="91425"/>
                </a:tc>
                <a:tc>
                  <a:txBody>
                    <a:bodyPr/>
                    <a:lstStyle/>
                    <a:p>
                      <a:pPr indent="0" lvl="0" marL="0" rtl="0" algn="l">
                        <a:spcBef>
                          <a:spcPts val="0"/>
                        </a:spcBef>
                        <a:spcAft>
                          <a:spcPts val="0"/>
                        </a:spcAft>
                        <a:buNone/>
                      </a:pPr>
                      <a:r>
                        <a:rPr lang="en" sz="800"/>
                        <a:t>Fail to Reject</a:t>
                      </a:r>
                      <a:endParaRPr sz="800"/>
                    </a:p>
                  </a:txBody>
                  <a:tcPr marT="91425" marB="91425" marR="91425" marL="91425"/>
                </a:tc>
              </a:tr>
              <a:tr h="462625">
                <a:tc>
                  <a:txBody>
                    <a:bodyPr/>
                    <a:lstStyle/>
                    <a:p>
                      <a:pPr indent="0" lvl="0" marL="0" rtl="0" algn="l">
                        <a:spcBef>
                          <a:spcPts val="0"/>
                        </a:spcBef>
                        <a:spcAft>
                          <a:spcPts val="0"/>
                        </a:spcAft>
                        <a:buNone/>
                      </a:pPr>
                      <a:r>
                        <a:rPr b="1" lang="en" sz="800"/>
                        <a:t>MPAA Rating vs. Worldwide Sales</a:t>
                      </a:r>
                      <a:endParaRPr b="1" sz="800"/>
                    </a:p>
                  </a:txBody>
                  <a:tcPr marT="91425" marB="91425" marR="91425" marL="91425"/>
                </a:tc>
                <a:tc>
                  <a:txBody>
                    <a:bodyPr/>
                    <a:lstStyle/>
                    <a:p>
                      <a:pPr indent="0" lvl="0" marL="0" rtl="0" algn="l">
                        <a:spcBef>
                          <a:spcPts val="0"/>
                        </a:spcBef>
                        <a:spcAft>
                          <a:spcPts val="0"/>
                        </a:spcAft>
                        <a:buNone/>
                      </a:pPr>
                      <a:r>
                        <a:rPr lang="en" sz="800"/>
                        <a:t>.00234</a:t>
                      </a:r>
                      <a:endParaRPr sz="800"/>
                    </a:p>
                  </a:txBody>
                  <a:tcPr marT="91425" marB="91425" marR="91425" marL="91425"/>
                </a:tc>
                <a:tc>
                  <a:txBody>
                    <a:bodyPr/>
                    <a:lstStyle/>
                    <a:p>
                      <a:pPr indent="0" lvl="0" marL="0" rtl="0" algn="l">
                        <a:spcBef>
                          <a:spcPts val="0"/>
                        </a:spcBef>
                        <a:spcAft>
                          <a:spcPts val="0"/>
                        </a:spcAft>
                        <a:buNone/>
                      </a:pPr>
                      <a:r>
                        <a:rPr lang="en" sz="800"/>
                        <a:t>N/A</a:t>
                      </a:r>
                      <a:endParaRPr sz="800"/>
                    </a:p>
                  </a:txBody>
                  <a:tcPr marT="91425" marB="91425" marR="91425" marL="91425"/>
                </a:tc>
                <a:tc>
                  <a:txBody>
                    <a:bodyPr/>
                    <a:lstStyle/>
                    <a:p>
                      <a:pPr indent="0" lvl="0" marL="0" rtl="0" algn="l">
                        <a:spcBef>
                          <a:spcPts val="0"/>
                        </a:spcBef>
                        <a:spcAft>
                          <a:spcPts val="0"/>
                        </a:spcAft>
                        <a:buNone/>
                      </a:pPr>
                      <a:r>
                        <a:rPr lang="en" sz="800"/>
                        <a:t>N/A</a:t>
                      </a:r>
                      <a:endParaRPr sz="800"/>
                    </a:p>
                  </a:txBody>
                  <a:tcPr marT="91425" marB="91425" marR="91425" marL="91425"/>
                </a:tc>
                <a:tc>
                  <a:txBody>
                    <a:bodyPr/>
                    <a:lstStyle/>
                    <a:p>
                      <a:pPr indent="0" lvl="0" marL="0" rtl="0" algn="l">
                        <a:spcBef>
                          <a:spcPts val="0"/>
                        </a:spcBef>
                        <a:spcAft>
                          <a:spcPts val="0"/>
                        </a:spcAft>
                        <a:buNone/>
                      </a:pPr>
                      <a:r>
                        <a:rPr lang="en" sz="800"/>
                        <a:t>4.89</a:t>
                      </a:r>
                      <a:endParaRPr sz="800"/>
                    </a:p>
                  </a:txBody>
                  <a:tcPr marT="91425" marB="91425" marR="91425" marL="91425"/>
                </a:tc>
                <a:tc>
                  <a:txBody>
                    <a:bodyPr/>
                    <a:lstStyle/>
                    <a:p>
                      <a:pPr indent="0" lvl="0" marL="0" rtl="0" algn="l">
                        <a:spcBef>
                          <a:spcPts val="0"/>
                        </a:spcBef>
                        <a:spcAft>
                          <a:spcPts val="0"/>
                        </a:spcAft>
                        <a:buNone/>
                      </a:pPr>
                      <a:r>
                        <a:rPr lang="en" sz="800"/>
                        <a:t>Reject</a:t>
                      </a:r>
                      <a:endParaRPr sz="800"/>
                    </a:p>
                  </a:txBody>
                  <a:tcPr marT="91425" marB="91425" marR="91425" marL="91425"/>
                </a:tc>
              </a:tr>
            </a:tbl>
          </a:graphicData>
        </a:graphic>
      </p:graphicFrame>
      <p:sp>
        <p:nvSpPr>
          <p:cNvPr id="271" name="Google Shape;271;p38"/>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Numerical Summary</a:t>
            </a:r>
            <a:endParaRPr>
              <a:solidFill>
                <a:srgbClr val="FF99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9"/>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
        <p:nvSpPr>
          <p:cNvPr id="277" name="Google Shape;277;p39"/>
          <p:cNvSpPr txBox="1"/>
          <p:nvPr>
            <p:ph idx="1" type="body"/>
          </p:nvPr>
        </p:nvSpPr>
        <p:spPr>
          <a:xfrm>
            <a:off x="756650" y="1023050"/>
            <a:ext cx="7735500" cy="3302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1600">
                <a:solidFill>
                  <a:schemeClr val="dk1"/>
                </a:solidFill>
              </a:rPr>
              <a:t>The factors that have the most impact on the success of movies are:</a:t>
            </a:r>
            <a:endParaRPr b="1" sz="1600">
              <a:solidFill>
                <a:schemeClr val="dk1"/>
              </a:solidFill>
            </a:endParaRPr>
          </a:p>
          <a:p>
            <a:pPr indent="0" lvl="0" marL="0" rtl="0" algn="l">
              <a:spcBef>
                <a:spcPts val="1200"/>
              </a:spcBef>
              <a:spcAft>
                <a:spcPts val="0"/>
              </a:spcAft>
              <a:buNone/>
            </a:pPr>
            <a:r>
              <a:rPr b="1" lang="en" sz="1200">
                <a:solidFill>
                  <a:srgbClr val="FF9900"/>
                </a:solidFill>
              </a:rPr>
              <a:t>MPAA Rating</a:t>
            </a:r>
            <a:r>
              <a:rPr b="1" lang="en" sz="1200"/>
              <a:t> </a:t>
            </a:r>
            <a:r>
              <a:rPr lang="en" sz="1200">
                <a:solidFill>
                  <a:srgbClr val="FCE5CD"/>
                </a:solidFill>
              </a:rPr>
              <a:t>and Audience Engagement</a:t>
            </a:r>
            <a:endParaRPr sz="1200">
              <a:solidFill>
                <a:srgbClr val="FCE5CD"/>
              </a:solidFill>
            </a:endParaRPr>
          </a:p>
          <a:p>
            <a:pPr indent="0" lvl="0" marL="0" rtl="0" algn="l">
              <a:spcBef>
                <a:spcPts val="1200"/>
              </a:spcBef>
              <a:spcAft>
                <a:spcPts val="0"/>
              </a:spcAft>
              <a:buNone/>
            </a:pPr>
            <a:r>
              <a:rPr lang="en" sz="1200">
                <a:solidFill>
                  <a:srgbClr val="FCE5CD"/>
                </a:solidFill>
              </a:rPr>
              <a:t>The significant influence of MPAA Rating on worldwide sales</a:t>
            </a:r>
            <a:r>
              <a:rPr b="1" lang="en" sz="1000">
                <a:solidFill>
                  <a:schemeClr val="dk1"/>
                </a:solidFill>
              </a:rPr>
              <a:t> (p = 0.00234</a:t>
            </a:r>
            <a:r>
              <a:rPr b="1" lang="en" sz="1200">
                <a:solidFill>
                  <a:schemeClr val="dk1"/>
                </a:solidFill>
              </a:rPr>
              <a:t>)</a:t>
            </a:r>
            <a:r>
              <a:rPr lang="en" sz="1200">
                <a:solidFill>
                  <a:srgbClr val="FCE5CD"/>
                </a:solidFill>
              </a:rPr>
              <a:t> displays audience preferences and viewing demographics. Movies with less restrictive ratings attract wider audiences, including families and younger viewers, translating into higher ticket sales globally.</a:t>
            </a:r>
            <a:endParaRPr sz="1200"/>
          </a:p>
          <a:p>
            <a:pPr indent="0" lvl="0" marL="0" rtl="0" algn="l">
              <a:spcBef>
                <a:spcPts val="1200"/>
              </a:spcBef>
              <a:spcAft>
                <a:spcPts val="0"/>
              </a:spcAft>
              <a:buNone/>
            </a:pPr>
            <a:r>
              <a:rPr lang="en" sz="1200">
                <a:solidFill>
                  <a:srgbClr val="FCE5CD"/>
                </a:solidFill>
              </a:rPr>
              <a:t>A Successful </a:t>
            </a:r>
            <a:r>
              <a:rPr b="1" lang="en" sz="1200">
                <a:solidFill>
                  <a:srgbClr val="FF9900"/>
                </a:solidFill>
              </a:rPr>
              <a:t>Opening Weekend</a:t>
            </a:r>
            <a:r>
              <a:rPr lang="en" sz="1200"/>
              <a:t> </a:t>
            </a:r>
            <a:r>
              <a:rPr lang="en" sz="1200">
                <a:solidFill>
                  <a:srgbClr val="FCE5CD"/>
                </a:solidFill>
              </a:rPr>
              <a:t>and a Profitable</a:t>
            </a:r>
            <a:r>
              <a:rPr lang="en" sz="1200"/>
              <a:t> </a:t>
            </a:r>
            <a:r>
              <a:rPr b="1" lang="en" sz="1200">
                <a:solidFill>
                  <a:srgbClr val="FF9900"/>
                </a:solidFill>
              </a:rPr>
              <a:t>Genre</a:t>
            </a:r>
            <a:endParaRPr b="1" sz="1200">
              <a:solidFill>
                <a:schemeClr val="accent1"/>
              </a:solidFill>
            </a:endParaRPr>
          </a:p>
          <a:p>
            <a:pPr indent="0" lvl="0" marL="0" rtl="0" algn="l">
              <a:spcBef>
                <a:spcPts val="1200"/>
              </a:spcBef>
              <a:spcAft>
                <a:spcPts val="0"/>
              </a:spcAft>
              <a:buNone/>
            </a:pPr>
            <a:r>
              <a:rPr lang="en" sz="1200">
                <a:solidFill>
                  <a:srgbClr val="FCE5CD"/>
                </a:solidFill>
              </a:rPr>
              <a:t>The strong correlation</a:t>
            </a:r>
            <a:r>
              <a:rPr b="1" lang="en" sz="1000">
                <a:solidFill>
                  <a:schemeClr val="dk1"/>
                </a:solidFill>
              </a:rPr>
              <a:t> </a:t>
            </a:r>
            <a:r>
              <a:rPr b="1" lang="en" sz="1000">
                <a:solidFill>
                  <a:schemeClr val="dk1"/>
                </a:solidFill>
              </a:rPr>
              <a:t>(r = .81)</a:t>
            </a:r>
            <a:r>
              <a:rPr b="1" lang="en" sz="1200">
                <a:solidFill>
                  <a:schemeClr val="dk1"/>
                </a:solidFill>
              </a:rPr>
              <a:t> </a:t>
            </a:r>
            <a:r>
              <a:rPr lang="en" sz="1200">
                <a:solidFill>
                  <a:srgbClr val="FCE5CD"/>
                </a:solidFill>
              </a:rPr>
              <a:t>between a movie’s opening weekend and its total worldwide sales demonstrated the importance of a profitable opening weekend. At the same time, genres like Comedy, Action, Adventure, and Black Comedy have higher profits.</a:t>
            </a:r>
            <a:endParaRPr sz="1000"/>
          </a:p>
          <a:p>
            <a:pPr indent="0" lvl="0" marL="0" rtl="0" algn="l">
              <a:spcBef>
                <a:spcPts val="1200"/>
              </a:spcBef>
              <a:spcAft>
                <a:spcPts val="0"/>
              </a:spcAft>
              <a:buNone/>
            </a:pPr>
            <a:r>
              <a:rPr b="1" lang="en" sz="1200">
                <a:solidFill>
                  <a:srgbClr val="FF9900"/>
                </a:solidFill>
              </a:rPr>
              <a:t>Production</a:t>
            </a:r>
            <a:r>
              <a:rPr b="1" lang="en" sz="1200">
                <a:solidFill>
                  <a:schemeClr val="accent1"/>
                </a:solidFill>
              </a:rPr>
              <a:t> </a:t>
            </a:r>
            <a:r>
              <a:rPr b="1" lang="en" sz="1200">
                <a:solidFill>
                  <a:srgbClr val="FF9900"/>
                </a:solidFill>
              </a:rPr>
              <a:t>Costs</a:t>
            </a:r>
            <a:r>
              <a:rPr lang="en" sz="1200">
                <a:solidFill>
                  <a:schemeClr val="accent1"/>
                </a:solidFill>
              </a:rPr>
              <a:t> </a:t>
            </a:r>
            <a:r>
              <a:rPr lang="en" sz="1200">
                <a:solidFill>
                  <a:srgbClr val="FCE5CD"/>
                </a:solidFill>
              </a:rPr>
              <a:t>and Profitability Across Genres</a:t>
            </a:r>
            <a:endParaRPr sz="1200"/>
          </a:p>
          <a:p>
            <a:pPr indent="0" lvl="0" marL="0" rtl="0" algn="l">
              <a:spcBef>
                <a:spcPts val="1200"/>
              </a:spcBef>
              <a:spcAft>
                <a:spcPts val="1200"/>
              </a:spcAft>
              <a:buNone/>
            </a:pPr>
            <a:r>
              <a:rPr lang="en" sz="1200">
                <a:solidFill>
                  <a:srgbClr val="FCE5CD"/>
                </a:solidFill>
              </a:rPr>
              <a:t>While higher production costs generally lead to higher worldwide sales, the degree of this correlation changes across genres. Action and Adventure genres, known for their big production budgets, show significant returns on investment. However, the moderate positive correlatio</a:t>
            </a:r>
            <a:r>
              <a:rPr lang="en" sz="1000">
                <a:solidFill>
                  <a:srgbClr val="FCE5CD"/>
                </a:solidFill>
              </a:rPr>
              <a:t>n</a:t>
            </a:r>
            <a:r>
              <a:rPr b="1" lang="en" sz="1000">
                <a:solidFill>
                  <a:schemeClr val="dk1"/>
                </a:solidFill>
              </a:rPr>
              <a:t> (r = 0.55)</a:t>
            </a:r>
            <a:r>
              <a:rPr b="1" lang="en" sz="1200">
                <a:solidFill>
                  <a:schemeClr val="dk1"/>
                </a:solidFill>
              </a:rPr>
              <a:t> </a:t>
            </a:r>
            <a:r>
              <a:rPr lang="en" sz="1200">
                <a:solidFill>
                  <a:srgbClr val="FCE5CD"/>
                </a:solidFill>
              </a:rPr>
              <a:t>suggests that production costs are not the determining factor in guaranteeing a movie’s success</a:t>
            </a:r>
            <a:endParaRPr sz="1000"/>
          </a:p>
        </p:txBody>
      </p:sp>
      <p:sp>
        <p:nvSpPr>
          <p:cNvPr id="278" name="Google Shape;278;p39"/>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Conclusions</a:t>
            </a:r>
            <a:endParaRPr>
              <a:solidFill>
                <a:srgbClr val="FF99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0"/>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
        <p:nvSpPr>
          <p:cNvPr id="284" name="Google Shape;284;p40"/>
          <p:cNvSpPr txBox="1"/>
          <p:nvPr>
            <p:ph idx="1" type="body"/>
          </p:nvPr>
        </p:nvSpPr>
        <p:spPr>
          <a:xfrm>
            <a:off x="727775" y="1037725"/>
            <a:ext cx="7793100" cy="3302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00">
                <a:solidFill>
                  <a:srgbClr val="FCE5CD"/>
                </a:solidFill>
              </a:rPr>
              <a:t>Because there is such a strong correlation between</a:t>
            </a:r>
            <a:r>
              <a:rPr lang="en" sz="1100"/>
              <a:t> </a:t>
            </a:r>
            <a:r>
              <a:rPr b="1" lang="en" sz="1100">
                <a:solidFill>
                  <a:srgbClr val="FF9900"/>
                </a:solidFill>
              </a:rPr>
              <a:t>Opening Weekend Sales</a:t>
            </a:r>
            <a:r>
              <a:rPr lang="en" sz="1100"/>
              <a:t> </a:t>
            </a:r>
            <a:r>
              <a:rPr lang="en" sz="1100">
                <a:solidFill>
                  <a:srgbClr val="FCE5CD"/>
                </a:solidFill>
              </a:rPr>
              <a:t>and </a:t>
            </a:r>
            <a:r>
              <a:rPr b="1" lang="en" sz="1100">
                <a:solidFill>
                  <a:srgbClr val="FF9900"/>
                </a:solidFill>
              </a:rPr>
              <a:t>Worldwide</a:t>
            </a:r>
            <a:r>
              <a:rPr b="1" lang="en" sz="1100">
                <a:solidFill>
                  <a:schemeClr val="accent1"/>
                </a:solidFill>
              </a:rPr>
              <a:t> </a:t>
            </a:r>
            <a:r>
              <a:rPr b="1" lang="en" sz="1100">
                <a:solidFill>
                  <a:srgbClr val="FF9900"/>
                </a:solidFill>
              </a:rPr>
              <a:t>Gross</a:t>
            </a:r>
            <a:r>
              <a:rPr lang="en" sz="1100"/>
              <a:t>,</a:t>
            </a:r>
            <a:r>
              <a:rPr lang="en" sz="1100">
                <a:solidFill>
                  <a:srgbClr val="FCE5CD"/>
                </a:solidFill>
              </a:rPr>
              <a:t> movie execs should put considerable resources into marketing with a focus on the opening weekend. </a:t>
            </a:r>
            <a:endParaRPr sz="1100"/>
          </a:p>
          <a:p>
            <a:pPr indent="0" lvl="0" marL="0" rtl="0" algn="l">
              <a:spcBef>
                <a:spcPts val="1200"/>
              </a:spcBef>
              <a:spcAft>
                <a:spcPts val="0"/>
              </a:spcAft>
              <a:buNone/>
            </a:pPr>
            <a:r>
              <a:rPr lang="en" sz="1100">
                <a:solidFill>
                  <a:srgbClr val="FCE5CD"/>
                </a:solidFill>
              </a:rPr>
              <a:t>Since</a:t>
            </a:r>
            <a:r>
              <a:rPr lang="en" sz="1100"/>
              <a:t> </a:t>
            </a:r>
            <a:r>
              <a:rPr b="1" lang="en" sz="1100">
                <a:solidFill>
                  <a:srgbClr val="FF9900"/>
                </a:solidFill>
              </a:rPr>
              <a:t>Genres</a:t>
            </a:r>
            <a:r>
              <a:rPr lang="en" sz="1100">
                <a:solidFill>
                  <a:srgbClr val="FCE5CD"/>
                </a:solidFill>
              </a:rPr>
              <a:t> like Comedy, Action, Adventure, and Dark Comedy have higher profits, movie execs should leverage this information to focus on producing movies in these categories.</a:t>
            </a:r>
            <a:endParaRPr sz="1100"/>
          </a:p>
          <a:p>
            <a:pPr indent="0" lvl="0" marL="0" rtl="0" algn="l">
              <a:spcBef>
                <a:spcPts val="1200"/>
              </a:spcBef>
              <a:spcAft>
                <a:spcPts val="0"/>
              </a:spcAft>
              <a:buNone/>
            </a:pPr>
            <a:r>
              <a:rPr lang="en" sz="1100">
                <a:solidFill>
                  <a:srgbClr val="FCE5CD"/>
                </a:solidFill>
              </a:rPr>
              <a:t>Data surrounding popula</a:t>
            </a:r>
            <a:r>
              <a:rPr lang="en" sz="1100">
                <a:solidFill>
                  <a:srgbClr val="FFF2CC"/>
                </a:solidFill>
              </a:rPr>
              <a:t>r</a:t>
            </a:r>
            <a:r>
              <a:rPr lang="en" sz="1100"/>
              <a:t> </a:t>
            </a:r>
            <a:r>
              <a:rPr b="1" lang="en" sz="1100">
                <a:solidFill>
                  <a:srgbClr val="FF9900"/>
                </a:solidFill>
              </a:rPr>
              <a:t>actors</a:t>
            </a:r>
            <a:r>
              <a:rPr lang="en" sz="1100">
                <a:solidFill>
                  <a:srgbClr val="FCE5CD"/>
                </a:solidFill>
              </a:rPr>
              <a:t> can be leveraged to strategically give certain actors certain roles to boost profits. This insight prompts movie execs to balance investment in </a:t>
            </a:r>
            <a:r>
              <a:rPr b="1" lang="en" sz="1100">
                <a:solidFill>
                  <a:srgbClr val="FF9900"/>
                </a:solidFill>
              </a:rPr>
              <a:t>production</a:t>
            </a:r>
            <a:r>
              <a:rPr lang="en" sz="1100">
                <a:solidFill>
                  <a:srgbClr val="FCE5CD"/>
                </a:solidFill>
              </a:rPr>
              <a:t> with </a:t>
            </a:r>
            <a:r>
              <a:rPr b="1" lang="en" sz="1100">
                <a:solidFill>
                  <a:srgbClr val="FF9900"/>
                </a:solidFill>
              </a:rPr>
              <a:t>genre</a:t>
            </a:r>
            <a:r>
              <a:rPr lang="en" sz="1100">
                <a:solidFill>
                  <a:srgbClr val="FCE5CD"/>
                </a:solidFill>
              </a:rPr>
              <a:t>-specific market research to ensure profitability.</a:t>
            </a:r>
            <a:endParaRPr sz="1100"/>
          </a:p>
          <a:p>
            <a:pPr indent="0" lvl="0" marL="0" rtl="0" algn="l">
              <a:spcBef>
                <a:spcPts val="1200"/>
              </a:spcBef>
              <a:spcAft>
                <a:spcPts val="1200"/>
              </a:spcAft>
              <a:buNone/>
            </a:pPr>
            <a:r>
              <a:rPr lang="en" sz="1100">
                <a:solidFill>
                  <a:srgbClr val="FCE5CD"/>
                </a:solidFill>
              </a:rPr>
              <a:t>Studios can leverage</a:t>
            </a:r>
            <a:r>
              <a:rPr lang="en" sz="1100"/>
              <a:t> </a:t>
            </a:r>
            <a:r>
              <a:rPr b="1" lang="en" sz="1100">
                <a:solidFill>
                  <a:srgbClr val="FF9900"/>
                </a:solidFill>
              </a:rPr>
              <a:t>MPAA</a:t>
            </a:r>
            <a:r>
              <a:rPr b="1" lang="en" sz="1100">
                <a:solidFill>
                  <a:schemeClr val="accent1"/>
                </a:solidFill>
              </a:rPr>
              <a:t> </a:t>
            </a:r>
            <a:r>
              <a:rPr b="1" lang="en" sz="1100">
                <a:solidFill>
                  <a:srgbClr val="FF9900"/>
                </a:solidFill>
              </a:rPr>
              <a:t>ratings </a:t>
            </a:r>
            <a:r>
              <a:rPr lang="en" sz="1100">
                <a:solidFill>
                  <a:srgbClr val="FCE5CD"/>
                </a:solidFill>
              </a:rPr>
              <a:t>as a strategic tool in content development and marketing, ensuring alignment with audience preferences to enhance commercial success.</a:t>
            </a:r>
            <a:endParaRPr/>
          </a:p>
        </p:txBody>
      </p:sp>
      <p:sp>
        <p:nvSpPr>
          <p:cNvPr id="285" name="Google Shape;285;p40"/>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Implications</a:t>
            </a:r>
            <a:endParaRPr>
              <a:solidFill>
                <a:srgbClr val="FF99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3">
            <a:alphaModFix amt="30000"/>
          </a:blip>
          <a:srcRect b="27808" l="9373" r="16470" t="0"/>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
        <p:nvSpPr>
          <p:cNvPr id="93" name="Google Shape;93;p15"/>
          <p:cNvSpPr txBox="1"/>
          <p:nvPr>
            <p:ph type="title"/>
          </p:nvPr>
        </p:nvSpPr>
        <p:spPr>
          <a:xfrm>
            <a:off x="311700" y="4450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Basis of Analysis</a:t>
            </a:r>
            <a:endParaRPr>
              <a:solidFill>
                <a:srgbClr val="FF9900"/>
              </a:solidFill>
            </a:endParaRPr>
          </a:p>
        </p:txBody>
      </p:sp>
      <p:graphicFrame>
        <p:nvGraphicFramePr>
          <p:cNvPr id="94" name="Google Shape;94;p15"/>
          <p:cNvGraphicFramePr/>
          <p:nvPr/>
        </p:nvGraphicFramePr>
        <p:xfrm>
          <a:off x="1166813" y="1152425"/>
          <a:ext cx="3000000" cy="3000000"/>
        </p:xfrm>
        <a:graphic>
          <a:graphicData uri="http://schemas.openxmlformats.org/drawingml/2006/table">
            <a:tbl>
              <a:tblPr>
                <a:noFill/>
                <a:tableStyleId>{1A5A8558-B928-4980-8DED-9E07D187E103}</a:tableStyleId>
              </a:tblPr>
              <a:tblGrid>
                <a:gridCol w="2668050"/>
                <a:gridCol w="4142325"/>
              </a:tblGrid>
              <a:tr h="219075">
                <a:tc>
                  <a:txBody>
                    <a:bodyPr/>
                    <a:lstStyle/>
                    <a:p>
                      <a:pPr indent="0" lvl="0" marL="0" rtl="0" algn="ctr">
                        <a:spcBef>
                          <a:spcPts val="0"/>
                        </a:spcBef>
                        <a:spcAft>
                          <a:spcPts val="0"/>
                        </a:spcAft>
                        <a:buNone/>
                      </a:pPr>
                      <a:r>
                        <a:rPr b="1" lang="en">
                          <a:solidFill>
                            <a:srgbClr val="FCE5CD"/>
                          </a:solidFill>
                        </a:rPr>
                        <a:t>Hypothesis</a:t>
                      </a:r>
                      <a:endParaRPr b="1">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CE5CD"/>
                          </a:solidFill>
                        </a:rPr>
                        <a:t>Null Hypothesis</a:t>
                      </a:r>
                      <a:endParaRPr b="1">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r>
              <a:tr h="438150">
                <a:tc>
                  <a:txBody>
                    <a:bodyPr/>
                    <a:lstStyle/>
                    <a:p>
                      <a:pPr indent="0" lvl="0" marL="0" rtl="0" algn="l">
                        <a:spcBef>
                          <a:spcPts val="0"/>
                        </a:spcBef>
                        <a:spcAft>
                          <a:spcPts val="0"/>
                        </a:spcAft>
                        <a:buNone/>
                      </a:pPr>
                      <a:r>
                        <a:rPr b="1" lang="en" sz="1200">
                          <a:solidFill>
                            <a:srgbClr val="FCE5CD"/>
                          </a:solidFill>
                        </a:rPr>
                        <a:t>Higher production costs result in higher worldwide sales.</a:t>
                      </a:r>
                      <a:endParaRPr b="1" sz="1200">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FCE5CD"/>
                          </a:solidFill>
                        </a:rPr>
                        <a:t>Higher production costs do not result in higher or lower worldwide sales.</a:t>
                      </a:r>
                      <a:endParaRPr b="1" sz="1200">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r>
              <a:tr h="438150">
                <a:tc>
                  <a:txBody>
                    <a:bodyPr/>
                    <a:lstStyle/>
                    <a:p>
                      <a:pPr indent="0" lvl="0" marL="0" rtl="0" algn="l">
                        <a:spcBef>
                          <a:spcPts val="0"/>
                        </a:spcBef>
                        <a:spcAft>
                          <a:spcPts val="0"/>
                        </a:spcAft>
                        <a:buNone/>
                      </a:pPr>
                      <a:r>
                        <a:rPr b="1" lang="en" sz="1200">
                          <a:solidFill>
                            <a:srgbClr val="FCE5CD"/>
                          </a:solidFill>
                        </a:rPr>
                        <a:t>There is a significant  difference in profitability between movie genres.</a:t>
                      </a:r>
                      <a:endParaRPr b="1" sz="1200">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FCE5CD"/>
                          </a:solidFill>
                        </a:rPr>
                        <a:t>There is no significant difference in profitability between movie genres.</a:t>
                      </a:r>
                      <a:endParaRPr b="1" sz="1200">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r>
              <a:tr h="657225">
                <a:tc>
                  <a:txBody>
                    <a:bodyPr/>
                    <a:lstStyle/>
                    <a:p>
                      <a:pPr indent="0" lvl="0" marL="0" rtl="0" algn="l">
                        <a:spcBef>
                          <a:spcPts val="0"/>
                        </a:spcBef>
                        <a:spcAft>
                          <a:spcPts val="0"/>
                        </a:spcAft>
                        <a:buNone/>
                      </a:pPr>
                      <a:r>
                        <a:rPr b="1" lang="en" sz="1200">
                          <a:solidFill>
                            <a:srgbClr val="FCE5CD"/>
                          </a:solidFill>
                        </a:rPr>
                        <a:t>There is a strong correlation  between a movie’s opening </a:t>
                      </a:r>
                      <a:r>
                        <a:rPr b="1" lang="en" sz="1200">
                          <a:solidFill>
                            <a:srgbClr val="FCE5CD"/>
                          </a:solidFill>
                        </a:rPr>
                        <a:t>weekend </a:t>
                      </a:r>
                      <a:r>
                        <a:rPr b="1" lang="en" sz="1200">
                          <a:solidFill>
                            <a:srgbClr val="FCE5CD"/>
                          </a:solidFill>
                        </a:rPr>
                        <a:t>and worldwide sales.</a:t>
                      </a:r>
                      <a:endParaRPr b="1" sz="1200">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FCE5CD"/>
                          </a:solidFill>
                        </a:rPr>
                        <a:t>There is no correlation between a movie’s opening weekend and worldwide sales.</a:t>
                      </a:r>
                      <a:endParaRPr b="1" sz="1200">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r>
              <a:tr h="657225">
                <a:tc>
                  <a:txBody>
                    <a:bodyPr/>
                    <a:lstStyle/>
                    <a:p>
                      <a:pPr indent="0" lvl="0" marL="0" rtl="0" algn="l">
                        <a:spcBef>
                          <a:spcPts val="0"/>
                        </a:spcBef>
                        <a:spcAft>
                          <a:spcPts val="0"/>
                        </a:spcAft>
                        <a:buNone/>
                      </a:pPr>
                      <a:r>
                        <a:rPr b="1" lang="en" sz="1200">
                          <a:solidFill>
                            <a:srgbClr val="FCE5CD"/>
                          </a:solidFill>
                        </a:rPr>
                        <a:t>Summer movies have higher  opening weekend sales.</a:t>
                      </a:r>
                      <a:endParaRPr b="1" sz="1200">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FCE5CD"/>
                          </a:solidFill>
                        </a:rPr>
                        <a:t>Summer movies do not have higher opening weekend sales compared to non-summer movies.</a:t>
                      </a:r>
                      <a:endParaRPr b="1" sz="1200">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r>
              <a:tr h="438150">
                <a:tc>
                  <a:txBody>
                    <a:bodyPr/>
                    <a:lstStyle/>
                    <a:p>
                      <a:pPr indent="0" lvl="0" marL="0" rtl="0" algn="l">
                        <a:spcBef>
                          <a:spcPts val="0"/>
                        </a:spcBef>
                        <a:spcAft>
                          <a:spcPts val="0"/>
                        </a:spcAft>
                        <a:buNone/>
                      </a:pPr>
                      <a:r>
                        <a:rPr b="1" lang="en" sz="1200">
                          <a:solidFill>
                            <a:srgbClr val="FCE5CD"/>
                          </a:solidFill>
                        </a:rPr>
                        <a:t>MPAA Rating significantly  impacts worldwide sales.</a:t>
                      </a:r>
                      <a:endParaRPr b="1" sz="1200">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FCE5CD"/>
                          </a:solidFill>
                        </a:rPr>
                        <a:t>There is no difference in worldwide sales when it comes to a movie’s MPAA rating.</a:t>
                      </a:r>
                      <a:endParaRPr b="1" sz="1200">
                        <a:solidFill>
                          <a:srgbClr val="FCE5CD"/>
                        </a:solidFill>
                      </a:endParaRPr>
                    </a:p>
                  </a:txBody>
                  <a:tcPr marT="91425" marB="91425" marR="91425" marL="91425">
                    <a:lnL cap="flat" cmpd="sng" w="28575">
                      <a:solidFill>
                        <a:srgbClr val="F9CB9C"/>
                      </a:solidFill>
                      <a:prstDash val="solid"/>
                      <a:round/>
                      <a:headEnd len="sm" w="sm" type="none"/>
                      <a:tailEnd len="sm" w="sm" type="none"/>
                    </a:lnL>
                    <a:lnR cap="flat" cmpd="sng" w="28575">
                      <a:solidFill>
                        <a:srgbClr val="F9CB9C"/>
                      </a:solidFill>
                      <a:prstDash val="solid"/>
                      <a:round/>
                      <a:headEnd len="sm" w="sm" type="none"/>
                      <a:tailEnd len="sm" w="sm" type="none"/>
                    </a:lnR>
                    <a:lnT cap="flat" cmpd="sng" w="28575">
                      <a:solidFill>
                        <a:srgbClr val="F9CB9C"/>
                      </a:solidFill>
                      <a:prstDash val="solid"/>
                      <a:round/>
                      <a:headEnd len="sm" w="sm" type="none"/>
                      <a:tailEnd len="sm" w="sm" type="none"/>
                    </a:lnT>
                    <a:lnB cap="flat" cmpd="sng" w="28575">
                      <a:solidFill>
                        <a:srgbClr val="F9CB9C"/>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6"/>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
        <p:nvSpPr>
          <p:cNvPr id="100" name="Google Shape;100;p16"/>
          <p:cNvSpPr txBox="1"/>
          <p:nvPr>
            <p:ph type="title"/>
          </p:nvPr>
        </p:nvSpPr>
        <p:spPr>
          <a:xfrm>
            <a:off x="311700" y="4450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Datasets Used</a:t>
            </a:r>
            <a:endParaRPr>
              <a:solidFill>
                <a:srgbClr val="FF9900"/>
              </a:solidFill>
            </a:endParaRPr>
          </a:p>
        </p:txBody>
      </p:sp>
      <p:sp>
        <p:nvSpPr>
          <p:cNvPr id="101" name="Google Shape;101;p16"/>
          <p:cNvSpPr txBox="1"/>
          <p:nvPr>
            <p:ph idx="1" type="body"/>
          </p:nvPr>
        </p:nvSpPr>
        <p:spPr>
          <a:xfrm>
            <a:off x="311700" y="1152425"/>
            <a:ext cx="8520600" cy="35349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40000" lnSpcReduction="20000"/>
          </a:bodyPr>
          <a:lstStyle/>
          <a:p>
            <a:pPr indent="0" lvl="0" marL="0" rtl="0" algn="l">
              <a:spcBef>
                <a:spcPts val="1200"/>
              </a:spcBef>
              <a:spcAft>
                <a:spcPts val="0"/>
              </a:spcAft>
              <a:buNone/>
            </a:pPr>
            <a:r>
              <a:rPr b="1" lang="en" sz="3800">
                <a:solidFill>
                  <a:srgbClr val="FCE5CD"/>
                </a:solidFill>
              </a:rPr>
              <a:t>"Top 500 Movies by Production Budget" </a:t>
            </a:r>
            <a:r>
              <a:rPr b="1" baseline="30000" lang="en" sz="3800">
                <a:solidFill>
                  <a:srgbClr val="FCE5CD"/>
                </a:solidFill>
              </a:rPr>
              <a:t>1</a:t>
            </a:r>
            <a:endParaRPr b="1" baseline="30000" sz="3000">
              <a:solidFill>
                <a:srgbClr val="FCE5CD"/>
              </a:solidFill>
            </a:endParaRPr>
          </a:p>
          <a:p>
            <a:pPr indent="0" lvl="0" marL="0" rtl="0" algn="l">
              <a:spcBef>
                <a:spcPts val="1200"/>
              </a:spcBef>
              <a:spcAft>
                <a:spcPts val="0"/>
              </a:spcAft>
              <a:buNone/>
            </a:pPr>
            <a:r>
              <a:rPr b="1" i="1" lang="en" sz="2692">
                <a:solidFill>
                  <a:srgbClr val="FCE5CD"/>
                </a:solidFill>
              </a:rPr>
              <a:t>This dataset will include data surrounding:</a:t>
            </a:r>
            <a:endParaRPr b="1" i="1" sz="2692">
              <a:solidFill>
                <a:srgbClr val="FCE5CD"/>
              </a:solidFill>
            </a:endParaRPr>
          </a:p>
          <a:p>
            <a:pPr indent="0" lvl="0" marL="0" rtl="0" algn="l">
              <a:lnSpc>
                <a:spcPct val="50000"/>
              </a:lnSpc>
              <a:spcBef>
                <a:spcPts val="1200"/>
              </a:spcBef>
              <a:spcAft>
                <a:spcPts val="0"/>
              </a:spcAft>
              <a:buNone/>
            </a:pPr>
            <a:r>
              <a:rPr b="1" lang="en" sz="3092">
                <a:solidFill>
                  <a:srgbClr val="FCE5CD"/>
                </a:solidFill>
              </a:rPr>
              <a:t>- Production Cost</a:t>
            </a:r>
            <a:endParaRPr b="1" sz="3092">
              <a:solidFill>
                <a:srgbClr val="FCE5CD"/>
              </a:solidFill>
            </a:endParaRPr>
          </a:p>
          <a:p>
            <a:pPr indent="0" lvl="0" marL="0" rtl="0" algn="l">
              <a:lnSpc>
                <a:spcPct val="50000"/>
              </a:lnSpc>
              <a:spcBef>
                <a:spcPts val="1200"/>
              </a:spcBef>
              <a:spcAft>
                <a:spcPts val="0"/>
              </a:spcAft>
              <a:buNone/>
            </a:pPr>
            <a:r>
              <a:rPr b="1" lang="en" sz="3092">
                <a:solidFill>
                  <a:srgbClr val="FCE5CD"/>
                </a:solidFill>
              </a:rPr>
              <a:t>- Worldwide Sales</a:t>
            </a:r>
            <a:endParaRPr b="1" sz="3092">
              <a:solidFill>
                <a:srgbClr val="FCE5CD"/>
              </a:solidFill>
            </a:endParaRPr>
          </a:p>
          <a:p>
            <a:pPr indent="0" lvl="0" marL="0" rtl="0" algn="l">
              <a:lnSpc>
                <a:spcPct val="50000"/>
              </a:lnSpc>
              <a:spcBef>
                <a:spcPts val="1200"/>
              </a:spcBef>
              <a:spcAft>
                <a:spcPts val="0"/>
              </a:spcAft>
              <a:buNone/>
            </a:pPr>
            <a:r>
              <a:rPr b="1" lang="en" sz="3092">
                <a:solidFill>
                  <a:srgbClr val="FCE5CD"/>
                </a:solidFill>
              </a:rPr>
              <a:t>- Opening Weekend Sales</a:t>
            </a:r>
            <a:endParaRPr b="1" sz="3092">
              <a:solidFill>
                <a:srgbClr val="FCE5CD"/>
              </a:solidFill>
            </a:endParaRPr>
          </a:p>
          <a:p>
            <a:pPr indent="0" lvl="0" marL="0" rtl="0" algn="l">
              <a:lnSpc>
                <a:spcPct val="50000"/>
              </a:lnSpc>
              <a:spcBef>
                <a:spcPts val="1200"/>
              </a:spcBef>
              <a:spcAft>
                <a:spcPts val="0"/>
              </a:spcAft>
              <a:buNone/>
            </a:pPr>
            <a:r>
              <a:rPr b="1" lang="en" sz="3092">
                <a:solidFill>
                  <a:srgbClr val="FCE5CD"/>
                </a:solidFill>
              </a:rPr>
              <a:t>- Profit Margin (Worldwide Sales less Production Cost)</a:t>
            </a:r>
            <a:endParaRPr b="1" sz="3092">
              <a:solidFill>
                <a:srgbClr val="FCE5CD"/>
              </a:solidFill>
            </a:endParaRPr>
          </a:p>
          <a:p>
            <a:pPr indent="0" lvl="0" marL="0" rtl="0" algn="l">
              <a:lnSpc>
                <a:spcPct val="50000"/>
              </a:lnSpc>
              <a:spcBef>
                <a:spcPts val="1200"/>
              </a:spcBef>
              <a:spcAft>
                <a:spcPts val="0"/>
              </a:spcAft>
              <a:buNone/>
            </a:pPr>
            <a:r>
              <a:rPr b="1" lang="en" sz="3092">
                <a:solidFill>
                  <a:srgbClr val="FCE5CD"/>
                </a:solidFill>
              </a:rPr>
              <a:t>- Genre</a:t>
            </a:r>
            <a:endParaRPr b="1" sz="3092">
              <a:solidFill>
                <a:srgbClr val="FCE5CD"/>
              </a:solidFill>
            </a:endParaRPr>
          </a:p>
          <a:p>
            <a:pPr indent="0" lvl="0" marL="0" rtl="0" algn="l">
              <a:lnSpc>
                <a:spcPct val="50000"/>
              </a:lnSpc>
              <a:spcBef>
                <a:spcPts val="1200"/>
              </a:spcBef>
              <a:spcAft>
                <a:spcPts val="0"/>
              </a:spcAft>
              <a:buNone/>
            </a:pPr>
            <a:r>
              <a:rPr b="1" lang="en" sz="3092">
                <a:solidFill>
                  <a:srgbClr val="FCE5CD"/>
                </a:solidFill>
              </a:rPr>
              <a:t>- MPAA Rating</a:t>
            </a:r>
            <a:endParaRPr b="1" sz="3092">
              <a:solidFill>
                <a:srgbClr val="FCE5CD"/>
              </a:solidFill>
            </a:endParaRPr>
          </a:p>
          <a:p>
            <a:pPr indent="0" lvl="0" marL="0" rtl="0" algn="l">
              <a:spcBef>
                <a:spcPts val="1200"/>
              </a:spcBef>
              <a:spcAft>
                <a:spcPts val="0"/>
              </a:spcAft>
              <a:buNone/>
            </a:pPr>
            <a:r>
              <a:rPr b="1" lang="en" sz="3400">
                <a:solidFill>
                  <a:srgbClr val="FCE5CD"/>
                </a:solidFill>
              </a:rPr>
              <a:t> </a:t>
            </a:r>
            <a:r>
              <a:rPr b="1" lang="en" sz="3800">
                <a:solidFill>
                  <a:srgbClr val="FCE5CD"/>
                </a:solidFill>
              </a:rPr>
              <a:t>"IMDB Movies Dataset" </a:t>
            </a:r>
            <a:r>
              <a:rPr b="1" baseline="30000" lang="en" sz="3800">
                <a:solidFill>
                  <a:srgbClr val="FCE5CD"/>
                </a:solidFill>
              </a:rPr>
              <a:t>2</a:t>
            </a:r>
            <a:endParaRPr b="1" baseline="30000" sz="3000">
              <a:solidFill>
                <a:srgbClr val="FCE5CD"/>
              </a:solidFill>
            </a:endParaRPr>
          </a:p>
          <a:p>
            <a:pPr indent="0" lvl="0" marL="0" rtl="0" algn="l">
              <a:spcBef>
                <a:spcPts val="1200"/>
              </a:spcBef>
              <a:spcAft>
                <a:spcPts val="0"/>
              </a:spcAft>
              <a:buNone/>
            </a:pPr>
            <a:r>
              <a:rPr b="1" i="1" lang="en" sz="2692">
                <a:solidFill>
                  <a:srgbClr val="FCE5CD"/>
                </a:solidFill>
              </a:rPr>
              <a:t>This dataset will include data surrounding:</a:t>
            </a:r>
            <a:endParaRPr b="1" i="1" sz="2692">
              <a:solidFill>
                <a:srgbClr val="FCE5CD"/>
              </a:solidFill>
            </a:endParaRPr>
          </a:p>
          <a:p>
            <a:pPr indent="0" lvl="0" marL="0" rtl="0" algn="l">
              <a:lnSpc>
                <a:spcPct val="50000"/>
              </a:lnSpc>
              <a:spcBef>
                <a:spcPts val="1200"/>
              </a:spcBef>
              <a:spcAft>
                <a:spcPts val="0"/>
              </a:spcAft>
              <a:buNone/>
            </a:pPr>
            <a:r>
              <a:rPr b="1" lang="en" sz="3092">
                <a:solidFill>
                  <a:srgbClr val="FCE5CD"/>
                </a:solidFill>
              </a:rPr>
              <a:t>- Release Date</a:t>
            </a:r>
            <a:endParaRPr b="1" sz="3092">
              <a:solidFill>
                <a:srgbClr val="FCE5CD"/>
              </a:solidFill>
            </a:endParaRPr>
          </a:p>
          <a:p>
            <a:pPr indent="0" lvl="0" marL="0" rtl="0" algn="l">
              <a:lnSpc>
                <a:spcPct val="50000"/>
              </a:lnSpc>
              <a:spcBef>
                <a:spcPts val="1200"/>
              </a:spcBef>
              <a:spcAft>
                <a:spcPts val="0"/>
              </a:spcAft>
              <a:buNone/>
            </a:pPr>
            <a:r>
              <a:rPr b="1" lang="en" sz="3092">
                <a:solidFill>
                  <a:srgbClr val="FCE5CD"/>
                </a:solidFill>
              </a:rPr>
              <a:t>- Duration</a:t>
            </a:r>
            <a:endParaRPr b="1" sz="3092">
              <a:solidFill>
                <a:srgbClr val="FCE5CD"/>
              </a:solidFill>
            </a:endParaRPr>
          </a:p>
          <a:p>
            <a:pPr indent="0" lvl="0" marL="0" rtl="0" algn="l">
              <a:lnSpc>
                <a:spcPct val="50000"/>
              </a:lnSpc>
              <a:spcBef>
                <a:spcPts val="1200"/>
              </a:spcBef>
              <a:spcAft>
                <a:spcPts val="0"/>
              </a:spcAft>
              <a:buNone/>
            </a:pPr>
            <a:r>
              <a:rPr b="1" lang="en" sz="3092">
                <a:solidFill>
                  <a:srgbClr val="FCE5CD"/>
                </a:solidFill>
              </a:rPr>
              <a:t>- Rating</a:t>
            </a:r>
            <a:endParaRPr b="1" sz="3092">
              <a:solidFill>
                <a:srgbClr val="FCE5CD"/>
              </a:solidFill>
            </a:endParaRPr>
          </a:p>
          <a:p>
            <a:pPr indent="0" lvl="0" marL="0" rtl="0" algn="l">
              <a:spcBef>
                <a:spcPts val="0"/>
              </a:spcBef>
              <a:spcAft>
                <a:spcPts val="1200"/>
              </a:spcAft>
              <a:buNone/>
            </a:pPr>
            <a:r>
              <a:t/>
            </a:r>
            <a:endParaRPr b="1" sz="3400">
              <a:solidFill>
                <a:srgbClr val="FCE5CD"/>
              </a:solidFill>
            </a:endParaRPr>
          </a:p>
        </p:txBody>
      </p:sp>
      <p:sp>
        <p:nvSpPr>
          <p:cNvPr id="102" name="Google Shape;102;p16"/>
          <p:cNvSpPr txBox="1"/>
          <p:nvPr/>
        </p:nvSpPr>
        <p:spPr>
          <a:xfrm>
            <a:off x="95250" y="4595800"/>
            <a:ext cx="8943900" cy="55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i="1" lang="en" sz="800">
                <a:solidFill>
                  <a:srgbClr val="FCE5CD"/>
                </a:solidFill>
                <a:latin typeface="Open Sans"/>
                <a:ea typeface="Open Sans"/>
                <a:cs typeface="Open Sans"/>
                <a:sym typeface="Open Sans"/>
              </a:rPr>
              <a:t>1. </a:t>
            </a:r>
            <a:r>
              <a:rPr i="1" lang="en" sz="800">
                <a:solidFill>
                  <a:srgbClr val="FCE5CD"/>
                </a:solidFill>
                <a:uFill>
                  <a:noFill/>
                </a:uFill>
                <a:latin typeface="Open Sans"/>
                <a:ea typeface="Open Sans"/>
                <a:cs typeface="Open Sans"/>
                <a:sym typeface="Open Sans"/>
                <a:hlinkClick r:id="rId4">
                  <a:extLst>
                    <a:ext uri="{A12FA001-AC4F-418D-AE19-62706E023703}">
                      <ahyp:hlinkClr val="tx"/>
                    </a:ext>
                  </a:extLst>
                </a:hlinkClick>
              </a:rPr>
              <a:t>https://www.kaggle.com/datasets/mitchellharrison/top-500-movies-budget</a:t>
            </a:r>
            <a:endParaRPr i="1" sz="800">
              <a:solidFill>
                <a:srgbClr val="FCE5CD"/>
              </a:solidFill>
              <a:latin typeface="Open Sans"/>
              <a:ea typeface="Open Sans"/>
              <a:cs typeface="Open Sans"/>
              <a:sym typeface="Open Sans"/>
            </a:endParaRPr>
          </a:p>
          <a:p>
            <a:pPr indent="0" lvl="0" marL="0" rtl="0" algn="l">
              <a:lnSpc>
                <a:spcPct val="100000"/>
              </a:lnSpc>
              <a:spcBef>
                <a:spcPts val="0"/>
              </a:spcBef>
              <a:spcAft>
                <a:spcPts val="0"/>
              </a:spcAft>
              <a:buNone/>
            </a:pPr>
            <a:r>
              <a:rPr i="1" lang="en" sz="800">
                <a:solidFill>
                  <a:srgbClr val="FCE5CD"/>
                </a:solidFill>
                <a:latin typeface="Open Sans"/>
                <a:ea typeface="Open Sans"/>
                <a:cs typeface="Open Sans"/>
                <a:sym typeface="Open Sans"/>
              </a:rPr>
              <a:t>2. </a:t>
            </a:r>
            <a:r>
              <a:rPr i="1" lang="en" sz="800">
                <a:solidFill>
                  <a:srgbClr val="FCE5CD"/>
                </a:solidFill>
                <a:uFill>
                  <a:noFill/>
                </a:uFill>
                <a:latin typeface="Open Sans"/>
                <a:ea typeface="Open Sans"/>
                <a:cs typeface="Open Sans"/>
                <a:sym typeface="Open Sans"/>
                <a:hlinkClick r:id="rId5">
                  <a:extLst>
                    <a:ext uri="{A12FA001-AC4F-418D-AE19-62706E023703}">
                      <ahyp:hlinkClr val="tx"/>
                    </a:ext>
                  </a:extLst>
                </a:hlinkClick>
              </a:rPr>
              <a:t>https://www.kaggle.com/datasets/amanbarthwal/imdb-movies-data</a:t>
            </a:r>
            <a:endParaRPr i="1" sz="800">
              <a:solidFill>
                <a:srgbClr val="FCE5CD"/>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800">
              <a:solidFill>
                <a:srgbClr val="FCE5CD"/>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7"/>
          <p:cNvPicPr preferRelativeResize="0"/>
          <p:nvPr/>
        </p:nvPicPr>
        <p:blipFill rotWithShape="1">
          <a:blip r:embed="rId3">
            <a:alphaModFix amt="30000"/>
          </a:blip>
          <a:srcRect b="0" l="0" r="0" t="9730"/>
          <a:stretch/>
        </p:blipFill>
        <p:spPr>
          <a:xfrm>
            <a:off x="0" y="0"/>
            <a:ext cx="9144000" cy="5158851"/>
          </a:xfrm>
          <a:prstGeom prst="rect">
            <a:avLst/>
          </a:prstGeom>
          <a:noFill/>
          <a:ln>
            <a:noFill/>
          </a:ln>
          <a:effectLst>
            <a:outerShdw blurRad="57150" rotWithShape="0" algn="bl" dir="5400000" dist="19050">
              <a:srgbClr val="000000">
                <a:alpha val="50000"/>
              </a:srgbClr>
            </a:outerShdw>
          </a:effectLst>
        </p:spPr>
      </p:pic>
      <p:sp>
        <p:nvSpPr>
          <p:cNvPr id="108" name="Google Shape;108;p17"/>
          <p:cNvSpPr txBox="1"/>
          <p:nvPr>
            <p:ph type="title"/>
          </p:nvPr>
        </p:nvSpPr>
        <p:spPr>
          <a:xfrm>
            <a:off x="311700" y="3392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Clean-up</a:t>
            </a:r>
            <a:endParaRPr/>
          </a:p>
        </p:txBody>
      </p:sp>
      <p:sp>
        <p:nvSpPr>
          <p:cNvPr id="109" name="Google Shape;109;p17"/>
          <p:cNvSpPr txBox="1"/>
          <p:nvPr/>
        </p:nvSpPr>
        <p:spPr>
          <a:xfrm>
            <a:off x="381250" y="1491750"/>
            <a:ext cx="4123500" cy="2792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Merged our two dataframes using the “Title” column</a:t>
            </a:r>
            <a:endParaRPr sz="16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Got rid of unused columns and renamed the remaining ones</a:t>
            </a:r>
            <a:endParaRPr sz="16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Dropped rows with empty cells</a:t>
            </a:r>
            <a:endParaRPr sz="16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2"/>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Exported cleaned dataframe to CSV</a:t>
            </a:r>
            <a:endParaRPr sz="1600">
              <a:solidFill>
                <a:schemeClr val="dk2"/>
              </a:solidFill>
              <a:latin typeface="Open Sans"/>
              <a:ea typeface="Open Sans"/>
              <a:cs typeface="Open Sans"/>
              <a:sym typeface="Open Sans"/>
            </a:endParaRPr>
          </a:p>
        </p:txBody>
      </p:sp>
      <p:pic>
        <p:nvPicPr>
          <p:cNvPr id="110" name="Google Shape;110;p17"/>
          <p:cNvPicPr preferRelativeResize="0"/>
          <p:nvPr/>
        </p:nvPicPr>
        <p:blipFill rotWithShape="1">
          <a:blip r:embed="rId4">
            <a:alphaModFix/>
          </a:blip>
          <a:srcRect b="0" l="767" r="48380" t="0"/>
          <a:stretch/>
        </p:blipFill>
        <p:spPr>
          <a:xfrm>
            <a:off x="5524775" y="1455350"/>
            <a:ext cx="3307525" cy="1252775"/>
          </a:xfrm>
          <a:prstGeom prst="rect">
            <a:avLst/>
          </a:prstGeom>
          <a:noFill/>
          <a:ln>
            <a:noFill/>
          </a:ln>
          <a:effectLst>
            <a:outerShdw blurRad="57150" rotWithShape="0" algn="bl" dir="5400000" dist="19050">
              <a:srgbClr val="000000">
                <a:alpha val="50000"/>
              </a:srgbClr>
            </a:outerShdw>
          </a:effectLst>
        </p:spPr>
      </p:pic>
      <p:pic>
        <p:nvPicPr>
          <p:cNvPr id="111" name="Google Shape;111;p17"/>
          <p:cNvPicPr preferRelativeResize="0"/>
          <p:nvPr/>
        </p:nvPicPr>
        <p:blipFill rotWithShape="1">
          <a:blip r:embed="rId5">
            <a:alphaModFix/>
          </a:blip>
          <a:srcRect b="-9" l="0" r="62076" t="10000"/>
          <a:stretch/>
        </p:blipFill>
        <p:spPr>
          <a:xfrm>
            <a:off x="4681525" y="2953549"/>
            <a:ext cx="2994499" cy="668700"/>
          </a:xfrm>
          <a:prstGeom prst="rect">
            <a:avLst/>
          </a:prstGeom>
          <a:noFill/>
          <a:ln>
            <a:noFill/>
          </a:ln>
          <a:effectLst>
            <a:outerShdw blurRad="57150" rotWithShape="0" algn="bl" dir="5400000" dist="19050">
              <a:srgbClr val="000000">
                <a:alpha val="50000"/>
              </a:srgbClr>
            </a:outerShdw>
          </a:effectLst>
        </p:spPr>
      </p:pic>
      <p:pic>
        <p:nvPicPr>
          <p:cNvPr id="112" name="Google Shape;112;p17"/>
          <p:cNvPicPr preferRelativeResize="0"/>
          <p:nvPr/>
        </p:nvPicPr>
        <p:blipFill>
          <a:blip r:embed="rId6">
            <a:alphaModFix/>
          </a:blip>
          <a:stretch>
            <a:fillRect/>
          </a:stretch>
        </p:blipFill>
        <p:spPr>
          <a:xfrm>
            <a:off x="5062525" y="618263"/>
            <a:ext cx="3886376" cy="591675"/>
          </a:xfrm>
          <a:prstGeom prst="rect">
            <a:avLst/>
          </a:prstGeom>
          <a:noFill/>
          <a:ln>
            <a:noFill/>
          </a:ln>
          <a:effectLst>
            <a:outerShdw blurRad="57150" rotWithShape="0" algn="bl" dir="5400000" dist="19050">
              <a:srgbClr val="000000">
                <a:alpha val="50000"/>
              </a:srgbClr>
            </a:outerShdw>
          </a:effectLst>
        </p:spPr>
      </p:pic>
      <p:pic>
        <p:nvPicPr>
          <p:cNvPr id="113" name="Google Shape;113;p17"/>
          <p:cNvPicPr preferRelativeResize="0"/>
          <p:nvPr/>
        </p:nvPicPr>
        <p:blipFill>
          <a:blip r:embed="rId7">
            <a:alphaModFix/>
          </a:blip>
          <a:stretch>
            <a:fillRect/>
          </a:stretch>
        </p:blipFill>
        <p:spPr>
          <a:xfrm>
            <a:off x="4945925" y="3902847"/>
            <a:ext cx="3886375" cy="45590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170275" y="1073625"/>
            <a:ext cx="4667358" cy="3686275"/>
          </a:xfrm>
          <a:prstGeom prst="rect">
            <a:avLst/>
          </a:prstGeom>
          <a:noFill/>
          <a:ln>
            <a:noFill/>
          </a:ln>
        </p:spPr>
      </p:pic>
      <p:pic>
        <p:nvPicPr>
          <p:cNvPr id="119" name="Google Shape;119;p18"/>
          <p:cNvPicPr preferRelativeResize="0"/>
          <p:nvPr/>
        </p:nvPicPr>
        <p:blipFill rotWithShape="1">
          <a:blip r:embed="rId4">
            <a:alphaModFix amt="30000"/>
          </a:blip>
          <a:srcRect b="0" l="10811" r="20676" t="0"/>
          <a:stretch/>
        </p:blipFill>
        <p:spPr>
          <a:xfrm>
            <a:off x="-120100" y="0"/>
            <a:ext cx="9264100" cy="5143500"/>
          </a:xfrm>
          <a:prstGeom prst="rect">
            <a:avLst/>
          </a:prstGeom>
          <a:noFill/>
          <a:ln>
            <a:noFill/>
          </a:ln>
          <a:effectLst>
            <a:outerShdw blurRad="57150" rotWithShape="0" algn="bl" dir="5400000" dist="19050">
              <a:srgbClr val="000000">
                <a:alpha val="50000"/>
              </a:srgbClr>
            </a:outerShdw>
          </a:effectLst>
        </p:spPr>
      </p:pic>
      <p:sp>
        <p:nvSpPr>
          <p:cNvPr id="120" name="Google Shape;120;p18"/>
          <p:cNvSpPr/>
          <p:nvPr/>
        </p:nvSpPr>
        <p:spPr>
          <a:xfrm>
            <a:off x="5082250" y="1356250"/>
            <a:ext cx="3750000" cy="2555700"/>
          </a:xfrm>
          <a:prstGeom prst="wedgeEllipseCallout">
            <a:avLst>
              <a:gd fmla="val -20833" name="adj1"/>
              <a:gd fmla="val 62500" name="adj2"/>
            </a:avLst>
          </a:prstGeom>
          <a:solidFill>
            <a:srgbClr val="F6B2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CE5CD"/>
                </a:solidFill>
                <a:latin typeface="Open Sans"/>
                <a:ea typeface="Open Sans"/>
                <a:cs typeface="Open Sans"/>
                <a:sym typeface="Open Sans"/>
              </a:rPr>
              <a:t>Worldwide sales increase as production costs increase.</a:t>
            </a:r>
            <a:endParaRPr b="1">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(.55) shows moderate correlation and p-value (3.29e-38)&lt;.05 indicates stat. sig.</a:t>
            </a:r>
            <a:endParaRPr>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b="1" lang="en">
                <a:solidFill>
                  <a:srgbClr val="FCE5CD"/>
                </a:solidFill>
                <a:latin typeface="Open Sans"/>
                <a:ea typeface="Open Sans"/>
                <a:cs typeface="Open Sans"/>
                <a:sym typeface="Open Sans"/>
              </a:rPr>
              <a:t>→ REJECT H</a:t>
            </a:r>
            <a:r>
              <a:rPr b="1" baseline="-25000" lang="en">
                <a:solidFill>
                  <a:srgbClr val="FCE5CD"/>
                </a:solidFill>
                <a:latin typeface="Open Sans"/>
                <a:ea typeface="Open Sans"/>
                <a:cs typeface="Open Sans"/>
                <a:sym typeface="Open Sans"/>
              </a:rPr>
              <a:t>0</a:t>
            </a:r>
            <a:endParaRPr b="1" baseline="-25000">
              <a:solidFill>
                <a:srgbClr val="FCE5CD"/>
              </a:solidFill>
              <a:latin typeface="Open Sans"/>
              <a:ea typeface="Open Sans"/>
              <a:cs typeface="Open Sans"/>
              <a:sym typeface="Open Sans"/>
            </a:endParaRPr>
          </a:p>
          <a:p>
            <a:pPr indent="0" lvl="0" marL="0" rtl="0" algn="ctr">
              <a:spcBef>
                <a:spcPts val="0"/>
              </a:spcBef>
              <a:spcAft>
                <a:spcPts val="0"/>
              </a:spcAft>
              <a:buNone/>
            </a:pPr>
            <a:r>
              <a:t/>
            </a:r>
            <a:endParaRPr>
              <a:solidFill>
                <a:srgbClr val="FCE5CD"/>
              </a:solidFill>
              <a:latin typeface="Open Sans"/>
              <a:ea typeface="Open Sans"/>
              <a:cs typeface="Open Sans"/>
              <a:sym typeface="Open Sans"/>
            </a:endParaRPr>
          </a:p>
        </p:txBody>
      </p:sp>
      <p:sp>
        <p:nvSpPr>
          <p:cNvPr id="121" name="Google Shape;121;p18"/>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Production Costs vs. Worldwide Sales</a:t>
            </a:r>
            <a:endParaRPr>
              <a:solidFill>
                <a:srgbClr val="FF9900"/>
              </a:solidFill>
            </a:endParaRPr>
          </a:p>
          <a:p>
            <a:pPr indent="0" lvl="0" marL="0" rtl="0" algn="l">
              <a:spcBef>
                <a:spcPts val="0"/>
              </a:spcBef>
              <a:spcAft>
                <a:spcPts val="0"/>
              </a:spcAft>
              <a:buNone/>
            </a:pPr>
            <a:r>
              <a:rPr lang="en" sz="1150">
                <a:solidFill>
                  <a:srgbClr val="FCE5CD"/>
                </a:solidFill>
                <a:latin typeface="Open Sans"/>
                <a:ea typeface="Open Sans"/>
                <a:cs typeface="Open Sans"/>
                <a:sym typeface="Open Sans"/>
              </a:rPr>
              <a:t>H</a:t>
            </a:r>
            <a:r>
              <a:rPr baseline="-25000" lang="en" sz="115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Higher production costs do not result in higher or lower worldwide sales → REJECT</a:t>
            </a:r>
            <a:endParaRPr>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9"/>
          <p:cNvPicPr preferRelativeResize="0"/>
          <p:nvPr/>
        </p:nvPicPr>
        <p:blipFill rotWithShape="1">
          <a:blip r:embed="rId3">
            <a:alphaModFix amt="30000"/>
          </a:blip>
          <a:srcRect b="0" l="10811" r="20676" t="0"/>
          <a:stretch/>
        </p:blipFill>
        <p:spPr>
          <a:xfrm>
            <a:off x="-120100" y="0"/>
            <a:ext cx="9264100" cy="5143500"/>
          </a:xfrm>
          <a:prstGeom prst="rect">
            <a:avLst/>
          </a:prstGeom>
          <a:noFill/>
          <a:ln>
            <a:noFill/>
          </a:ln>
          <a:effectLst>
            <a:outerShdw blurRad="57150" rotWithShape="0" algn="bl" dir="5400000" dist="19050">
              <a:srgbClr val="000000">
                <a:alpha val="50000"/>
              </a:srgbClr>
            </a:outerShdw>
          </a:effectLst>
        </p:spPr>
      </p:pic>
      <p:pic>
        <p:nvPicPr>
          <p:cNvPr id="127" name="Google Shape;127;p19"/>
          <p:cNvPicPr preferRelativeResize="0"/>
          <p:nvPr/>
        </p:nvPicPr>
        <p:blipFill>
          <a:blip r:embed="rId4">
            <a:alphaModFix/>
          </a:blip>
          <a:stretch>
            <a:fillRect/>
          </a:stretch>
        </p:blipFill>
        <p:spPr>
          <a:xfrm>
            <a:off x="660075" y="1113325"/>
            <a:ext cx="7703724" cy="3933150"/>
          </a:xfrm>
          <a:prstGeom prst="rect">
            <a:avLst/>
          </a:prstGeom>
          <a:noFill/>
          <a:ln>
            <a:noFill/>
          </a:ln>
        </p:spPr>
      </p:pic>
      <p:sp>
        <p:nvSpPr>
          <p:cNvPr id="128" name="Google Shape;128;p19"/>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Production Costs vs. Worldwide Sales</a:t>
            </a:r>
            <a:endParaRPr>
              <a:solidFill>
                <a:srgbClr val="FF9900"/>
              </a:solidFill>
            </a:endParaRPr>
          </a:p>
          <a:p>
            <a:pPr indent="0" lvl="0" marL="0" rtl="0" algn="l">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0"/>
          <p:cNvPicPr preferRelativeResize="0"/>
          <p:nvPr/>
        </p:nvPicPr>
        <p:blipFill>
          <a:blip r:embed="rId3">
            <a:alphaModFix/>
          </a:blip>
          <a:stretch>
            <a:fillRect/>
          </a:stretch>
        </p:blipFill>
        <p:spPr>
          <a:xfrm>
            <a:off x="0" y="1073625"/>
            <a:ext cx="4703226" cy="3768278"/>
          </a:xfrm>
          <a:prstGeom prst="rect">
            <a:avLst/>
          </a:prstGeom>
          <a:noFill/>
          <a:ln>
            <a:noFill/>
          </a:ln>
        </p:spPr>
      </p:pic>
      <p:pic>
        <p:nvPicPr>
          <p:cNvPr id="134" name="Google Shape;134;p20"/>
          <p:cNvPicPr preferRelativeResize="0"/>
          <p:nvPr/>
        </p:nvPicPr>
        <p:blipFill>
          <a:blip r:embed="rId4">
            <a:alphaModFix amt="30000"/>
          </a:blip>
          <a:stretch>
            <a:fillRect/>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135" name="Google Shape;135;p20"/>
          <p:cNvSpPr/>
          <p:nvPr/>
        </p:nvSpPr>
        <p:spPr>
          <a:xfrm>
            <a:off x="4743375" y="1203850"/>
            <a:ext cx="4345200" cy="2602800"/>
          </a:xfrm>
          <a:prstGeom prst="wedgeEllipseCallout">
            <a:avLst>
              <a:gd fmla="val -20833" name="adj1"/>
              <a:gd fmla="val 62500" name="adj2"/>
            </a:avLst>
          </a:prstGeom>
          <a:solidFill>
            <a:srgbClr val="F6B26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CE5CD"/>
                </a:solidFill>
                <a:latin typeface="Open Sans"/>
                <a:ea typeface="Open Sans"/>
                <a:cs typeface="Open Sans"/>
                <a:sym typeface="Open Sans"/>
              </a:rPr>
              <a:t>There is a significant difference in p</a:t>
            </a:r>
            <a:r>
              <a:rPr b="1" lang="en">
                <a:solidFill>
                  <a:srgbClr val="FCE5CD"/>
                </a:solidFill>
                <a:latin typeface="Open Sans"/>
                <a:ea typeface="Open Sans"/>
                <a:cs typeface="Open Sans"/>
                <a:sym typeface="Open Sans"/>
              </a:rPr>
              <a:t>rofitability</a:t>
            </a:r>
            <a:r>
              <a:rPr b="1" lang="en">
                <a:solidFill>
                  <a:srgbClr val="FCE5CD"/>
                </a:solidFill>
                <a:latin typeface="Open Sans"/>
                <a:ea typeface="Open Sans"/>
                <a:cs typeface="Open Sans"/>
                <a:sym typeface="Open Sans"/>
              </a:rPr>
              <a:t> by genre</a:t>
            </a:r>
            <a:endParaRPr b="1">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f-stat (2.75) exceeds critical value (1.938) and p</a:t>
            </a:r>
            <a:r>
              <a:rPr lang="en">
                <a:solidFill>
                  <a:srgbClr val="FCE5CD"/>
                </a:solidFill>
                <a:latin typeface="Open Sans"/>
                <a:ea typeface="Open Sans"/>
                <a:cs typeface="Open Sans"/>
                <a:sym typeface="Open Sans"/>
              </a:rPr>
              <a:t>-value (.005)&lt;.05 indicate significant difference between genres and profitability </a:t>
            </a:r>
            <a:endParaRPr>
              <a:solidFill>
                <a:srgbClr val="FCE5CD"/>
              </a:solidFill>
              <a:latin typeface="Open Sans"/>
              <a:ea typeface="Open Sans"/>
              <a:cs typeface="Open Sans"/>
              <a:sym typeface="Open Sans"/>
            </a:endParaRPr>
          </a:p>
          <a:p>
            <a:pPr indent="-317500" lvl="0" marL="457200" rtl="0" algn="l">
              <a:spcBef>
                <a:spcPts val="0"/>
              </a:spcBef>
              <a:spcAft>
                <a:spcPts val="0"/>
              </a:spcAft>
              <a:buClr>
                <a:srgbClr val="FCE5CD"/>
              </a:buClr>
              <a:buSzPts val="1400"/>
              <a:buFont typeface="Open Sans"/>
              <a:buChar char="●"/>
            </a:pPr>
            <a:r>
              <a:rPr b="1" lang="en">
                <a:solidFill>
                  <a:srgbClr val="FCE5CD"/>
                </a:solidFill>
                <a:latin typeface="Open Sans"/>
                <a:ea typeface="Open Sans"/>
                <a:cs typeface="Open Sans"/>
                <a:sym typeface="Open Sans"/>
              </a:rPr>
              <a:t>→ REJECT H</a:t>
            </a:r>
            <a:r>
              <a:rPr b="1" baseline="-25000" lang="en">
                <a:solidFill>
                  <a:srgbClr val="FCE5CD"/>
                </a:solidFill>
                <a:latin typeface="Open Sans"/>
                <a:ea typeface="Open Sans"/>
                <a:cs typeface="Open Sans"/>
                <a:sym typeface="Open Sans"/>
              </a:rPr>
              <a:t>0</a:t>
            </a:r>
            <a:endParaRPr b="1">
              <a:solidFill>
                <a:srgbClr val="FCE5CD"/>
              </a:solidFill>
              <a:latin typeface="Open Sans"/>
              <a:ea typeface="Open Sans"/>
              <a:cs typeface="Open Sans"/>
              <a:sym typeface="Open Sans"/>
            </a:endParaRPr>
          </a:p>
          <a:p>
            <a:pPr indent="0" lvl="0" marL="0" rtl="0" algn="ctr">
              <a:spcBef>
                <a:spcPts val="0"/>
              </a:spcBef>
              <a:spcAft>
                <a:spcPts val="0"/>
              </a:spcAft>
              <a:buNone/>
            </a:pPr>
            <a:r>
              <a:t/>
            </a:r>
            <a:endParaRPr>
              <a:solidFill>
                <a:srgbClr val="FCE5CD"/>
              </a:solidFill>
              <a:latin typeface="Open Sans"/>
              <a:ea typeface="Open Sans"/>
              <a:cs typeface="Open Sans"/>
              <a:sym typeface="Open Sans"/>
            </a:endParaRPr>
          </a:p>
        </p:txBody>
      </p:sp>
      <p:sp>
        <p:nvSpPr>
          <p:cNvPr id="136" name="Google Shape;136;p20"/>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Profit Margin</a:t>
            </a:r>
            <a:r>
              <a:rPr lang="en">
                <a:solidFill>
                  <a:srgbClr val="FF9900"/>
                </a:solidFill>
              </a:rPr>
              <a:t> by Genre</a:t>
            </a:r>
            <a:endParaRPr>
              <a:solidFill>
                <a:srgbClr val="FF9900"/>
              </a:solidFill>
            </a:endParaRPr>
          </a:p>
          <a:p>
            <a:pPr indent="0" lvl="0" marL="0" rtl="0" algn="l">
              <a:spcBef>
                <a:spcPts val="0"/>
              </a:spcBef>
              <a:spcAft>
                <a:spcPts val="0"/>
              </a:spcAft>
              <a:buNone/>
            </a:pPr>
            <a:r>
              <a:rPr lang="en" sz="1150">
                <a:solidFill>
                  <a:srgbClr val="FCE5CD"/>
                </a:solidFill>
                <a:latin typeface="Open Sans"/>
                <a:ea typeface="Open Sans"/>
                <a:cs typeface="Open Sans"/>
                <a:sym typeface="Open Sans"/>
              </a:rPr>
              <a:t>H</a:t>
            </a:r>
            <a:r>
              <a:rPr baseline="-25000" lang="en" sz="115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There is no significant difference in profitability between movie genres→REJECT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1"/>
          <p:cNvPicPr preferRelativeResize="0"/>
          <p:nvPr/>
        </p:nvPicPr>
        <p:blipFill>
          <a:blip r:embed="rId3">
            <a:alphaModFix amt="30000"/>
          </a:blip>
          <a:stretch>
            <a:fillRect/>
          </a:stretch>
        </p:blipFill>
        <p:spPr>
          <a:xfrm>
            <a:off x="0" y="0"/>
            <a:ext cx="9144003" cy="5143501"/>
          </a:xfrm>
          <a:prstGeom prst="rect">
            <a:avLst/>
          </a:prstGeom>
          <a:noFill/>
          <a:ln>
            <a:noFill/>
          </a:ln>
          <a:effectLst>
            <a:outerShdw blurRad="57150" rotWithShape="0" algn="bl" dir="5400000" dist="19050">
              <a:srgbClr val="000000">
                <a:alpha val="50000"/>
              </a:srgbClr>
            </a:outerShdw>
          </a:effectLst>
        </p:spPr>
      </p:pic>
      <p:sp>
        <p:nvSpPr>
          <p:cNvPr id="142" name="Google Shape;142;p21"/>
          <p:cNvSpPr txBox="1"/>
          <p:nvPr>
            <p:ph type="title"/>
          </p:nvPr>
        </p:nvSpPr>
        <p:spPr>
          <a:xfrm>
            <a:off x="311700" y="292625"/>
            <a:ext cx="85206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Profit Margin by Genre</a:t>
            </a:r>
            <a:endParaRPr>
              <a:solidFill>
                <a:srgbClr val="FF9900"/>
              </a:solidFill>
            </a:endParaRPr>
          </a:p>
          <a:p>
            <a:pPr indent="0" lvl="0" marL="0" rtl="0" algn="l">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indent="0" lvl="0" marL="0" rtl="0" algn="l">
              <a:spcBef>
                <a:spcPts val="0"/>
              </a:spcBef>
              <a:spcAft>
                <a:spcPts val="0"/>
              </a:spcAft>
              <a:buNone/>
            </a:pPr>
            <a:r>
              <a:t/>
            </a:r>
            <a:endParaRPr>
              <a:solidFill>
                <a:srgbClr val="FF9900"/>
              </a:solidFill>
            </a:endParaRPr>
          </a:p>
        </p:txBody>
      </p:sp>
      <p:pic>
        <p:nvPicPr>
          <p:cNvPr id="143" name="Google Shape;143;p21"/>
          <p:cNvPicPr preferRelativeResize="0"/>
          <p:nvPr/>
        </p:nvPicPr>
        <p:blipFill>
          <a:blip r:embed="rId4">
            <a:alphaModFix/>
          </a:blip>
          <a:stretch>
            <a:fillRect/>
          </a:stretch>
        </p:blipFill>
        <p:spPr>
          <a:xfrm>
            <a:off x="660075" y="1113325"/>
            <a:ext cx="7703726" cy="17193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